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  <p:sldMasterId id="2147483828" r:id="rId2"/>
    <p:sldMasterId id="2147483840" r:id="rId3"/>
  </p:sldMasterIdLst>
  <p:notesMasterIdLst>
    <p:notesMasterId r:id="rId76"/>
  </p:notesMasterIdLst>
  <p:sldIdLst>
    <p:sldId id="519" r:id="rId4"/>
    <p:sldId id="520" r:id="rId5"/>
    <p:sldId id="518" r:id="rId6"/>
    <p:sldId id="487" r:id="rId7"/>
    <p:sldId id="488" r:id="rId8"/>
    <p:sldId id="517" r:id="rId9"/>
    <p:sldId id="489" r:id="rId10"/>
    <p:sldId id="500" r:id="rId11"/>
    <p:sldId id="501" r:id="rId12"/>
    <p:sldId id="521" r:id="rId13"/>
    <p:sldId id="494" r:id="rId14"/>
    <p:sldId id="495" r:id="rId15"/>
    <p:sldId id="496" r:id="rId16"/>
    <p:sldId id="497" r:id="rId17"/>
    <p:sldId id="498" r:id="rId18"/>
    <p:sldId id="524" r:id="rId19"/>
    <p:sldId id="525" r:id="rId20"/>
    <p:sldId id="526" r:id="rId21"/>
    <p:sldId id="527" r:id="rId22"/>
    <p:sldId id="523" r:id="rId23"/>
    <p:sldId id="499" r:id="rId24"/>
    <p:sldId id="502" r:id="rId25"/>
    <p:sldId id="503" r:id="rId26"/>
    <p:sldId id="504" r:id="rId27"/>
    <p:sldId id="505" r:id="rId28"/>
    <p:sldId id="506" r:id="rId29"/>
    <p:sldId id="522" r:id="rId30"/>
    <p:sldId id="507" r:id="rId31"/>
    <p:sldId id="508" r:id="rId32"/>
    <p:sldId id="509" r:id="rId33"/>
    <p:sldId id="510" r:id="rId34"/>
    <p:sldId id="512" r:id="rId35"/>
    <p:sldId id="513" r:id="rId36"/>
    <p:sldId id="514" r:id="rId37"/>
    <p:sldId id="515" r:id="rId38"/>
    <p:sldId id="529" r:id="rId39"/>
    <p:sldId id="321" r:id="rId40"/>
    <p:sldId id="415" r:id="rId41"/>
    <p:sldId id="416" r:id="rId42"/>
    <p:sldId id="418" r:id="rId43"/>
    <p:sldId id="417" r:id="rId44"/>
    <p:sldId id="422" r:id="rId45"/>
    <p:sldId id="528" r:id="rId46"/>
    <p:sldId id="381" r:id="rId47"/>
    <p:sldId id="391" r:id="rId48"/>
    <p:sldId id="411" r:id="rId49"/>
    <p:sldId id="393" r:id="rId50"/>
    <p:sldId id="392" r:id="rId51"/>
    <p:sldId id="394" r:id="rId52"/>
    <p:sldId id="408" r:id="rId53"/>
    <p:sldId id="423" r:id="rId54"/>
    <p:sldId id="412" r:id="rId55"/>
    <p:sldId id="409" r:id="rId56"/>
    <p:sldId id="410" r:id="rId57"/>
    <p:sldId id="404" r:id="rId58"/>
    <p:sldId id="530" r:id="rId59"/>
    <p:sldId id="531" r:id="rId60"/>
    <p:sldId id="532" r:id="rId61"/>
    <p:sldId id="533" r:id="rId62"/>
    <p:sldId id="534" r:id="rId63"/>
    <p:sldId id="364" r:id="rId64"/>
    <p:sldId id="367" r:id="rId65"/>
    <p:sldId id="455" r:id="rId66"/>
    <p:sldId id="397" r:id="rId67"/>
    <p:sldId id="535" r:id="rId68"/>
    <p:sldId id="461" r:id="rId69"/>
    <p:sldId id="460" r:id="rId70"/>
    <p:sldId id="456" r:id="rId71"/>
    <p:sldId id="457" r:id="rId72"/>
    <p:sldId id="458" r:id="rId73"/>
    <p:sldId id="459" r:id="rId74"/>
    <p:sldId id="462" r:id="rId7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55" autoAdjust="0"/>
    <p:restoredTop sz="94660"/>
  </p:normalViewPr>
  <p:slideViewPr>
    <p:cSldViewPr>
      <p:cViewPr varScale="1">
        <p:scale>
          <a:sx n="73" d="100"/>
          <a:sy n="73" d="100"/>
        </p:scale>
        <p:origin x="-3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9675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71" Type="http://schemas.openxmlformats.org/officeDocument/2006/relationships/slide" Target="slides/slide6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slide" Target="slides/slide63.xml"/><Relationship Id="rId74" Type="http://schemas.openxmlformats.org/officeDocument/2006/relationships/slide" Target="slides/slide71.xml"/><Relationship Id="rId79" Type="http://schemas.openxmlformats.org/officeDocument/2006/relationships/theme" Target="theme/theme1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slide" Target="slides/slide70.xml"/><Relationship Id="rId78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77" Type="http://schemas.openxmlformats.org/officeDocument/2006/relationships/presProps" Target="presProp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slide" Target="slides/slide69.xml"/><Relationship Id="rId80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slide" Target="slides/slide67.xml"/><Relationship Id="rId75" Type="http://schemas.openxmlformats.org/officeDocument/2006/relationships/slide" Target="slides/slide7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912745-D1C6-4B81-B931-4282D6019DA5}" type="datetimeFigureOut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60B06-6411-447E-A1AF-F17C9D3A180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01DB3B0-81E2-467C-B584-6F7B02D1997D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0113F-E728-4900-BB31-691C43217F37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F1BBBF7-476F-4CFC-9DE4-C6958054AD8C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3200" y="1752600"/>
            <a:ext cx="54864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2743200"/>
            <a:ext cx="5486400" cy="4572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922030F9-1EAF-43C0-AB98-101A536B8E31}" type="datetime1">
              <a:rPr lang="zh-TW" altLang="en-US" smtClean="0"/>
              <a:pPr/>
              <a:t>2018/12/23</a:t>
            </a:fld>
            <a:endParaRPr lang="en-US" altLang="zh-TW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CFF8EF5-C311-435D-8DBF-DA8A192000A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0862E2-BD42-4674-8475-7373897BBA26}" type="datetime1">
              <a:rPr lang="zh-TW" altLang="en-US" smtClean="0"/>
              <a:pPr/>
              <a:t>2018/12/23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9B0DE-A501-4AAB-A7A0-B0AC4AC4BB5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9F0FCE-EAC3-4254-9F4B-AB12B89ACD3B}" type="datetime1">
              <a:rPr lang="zh-TW" altLang="en-US" smtClean="0"/>
              <a:pPr/>
              <a:t>2018/12/23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31AA44-034A-4A88-B26F-30D7787C378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741613" y="1828800"/>
            <a:ext cx="2665412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559425" y="1828800"/>
            <a:ext cx="26670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8D60BD-0A64-4368-A571-0D64C4BD7841}" type="datetime1">
              <a:rPr lang="zh-TW" altLang="en-US" smtClean="0"/>
              <a:pPr/>
              <a:t>2018/12/23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B162C5-1C08-4F03-A0E2-42D9871E237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BFDF4F-53C3-441B-8394-50EF9769E42B}" type="datetime1">
              <a:rPr lang="zh-TW" altLang="en-US" smtClean="0"/>
              <a:pPr/>
              <a:t>2018/12/23</a:t>
            </a:fld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7C5D8D-C20F-46DE-AB88-A3FBD617CF0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3E3890-F7F0-46BD-9493-7FBCBC691A2C}" type="datetime1">
              <a:rPr lang="zh-TW" altLang="en-US" smtClean="0"/>
              <a:pPr/>
              <a:t>2018/12/23</a:t>
            </a:fld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C2B3BB-6CE9-4157-B286-159BA6002E1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485F26-F58F-4476-BB53-B2CCF34D0BC9}" type="datetime1">
              <a:rPr lang="zh-TW" altLang="en-US" smtClean="0"/>
              <a:pPr/>
              <a:t>2018/12/23</a:t>
            </a:fld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F82893-5937-4235-ADDD-841EE13AE5E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1960FC-986E-4268-A330-4C6E50BD4889}" type="datetime1">
              <a:rPr lang="zh-TW" altLang="en-US" smtClean="0"/>
              <a:pPr/>
              <a:t>2018/12/23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DBD70-1506-48B4-9B1B-87329EAE900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884368" y="6237312"/>
            <a:ext cx="648072" cy="360040"/>
          </a:xfrm>
        </p:spPr>
        <p:txBody>
          <a:bodyPr>
            <a:noAutofit/>
          </a:bodyPr>
          <a:lstStyle>
            <a:lvl1pPr algn="r">
              <a:defRPr sz="24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1pPr>
              <a:buFont typeface="Wingdings" pitchFamily="2" charset="2"/>
              <a:buChar char="n"/>
              <a:defRPr>
                <a:latin typeface="+mn-lt"/>
                <a:ea typeface="新細明體" pitchFamily="18" charset="-120"/>
              </a:defRPr>
            </a:lvl1pPr>
            <a:lvl2pPr>
              <a:buClr>
                <a:schemeClr val="accent1">
                  <a:lumMod val="50000"/>
                </a:schemeClr>
              </a:buClr>
              <a:buSzPct val="90000"/>
              <a:buFont typeface="Wingdings" pitchFamily="2" charset="2"/>
              <a:buChar char="n"/>
              <a:defRPr>
                <a:latin typeface="+mn-lt"/>
                <a:ea typeface="新細明體" pitchFamily="18" charset="-120"/>
              </a:defRPr>
            </a:lvl2pPr>
            <a:lvl3pPr marL="1143000" indent="-457200">
              <a:buClr>
                <a:schemeClr val="accent2">
                  <a:lumMod val="50000"/>
                </a:schemeClr>
              </a:buClr>
              <a:buFont typeface="Wingdings" pitchFamily="2" charset="2"/>
              <a:buAutoNum type="circleNumWdWhitePlain"/>
              <a:defRPr>
                <a:latin typeface="+mn-lt"/>
                <a:ea typeface="新細明體" pitchFamily="18" charset="-120"/>
              </a:defRPr>
            </a:lvl3pPr>
            <a:lvl4pPr>
              <a:buFont typeface="Wingdings" pitchFamily="2" charset="2"/>
              <a:buChar char="n"/>
              <a:defRPr>
                <a:latin typeface="+mn-lt"/>
                <a:ea typeface="新細明體" pitchFamily="18" charset="-120"/>
              </a:defRPr>
            </a:lvl4pPr>
            <a:lvl5pPr>
              <a:buFont typeface="Wingdings" pitchFamily="2" charset="2"/>
              <a:buChar char="n"/>
              <a:defRPr>
                <a:latin typeface="+mn-lt"/>
                <a:ea typeface="新細明體" pitchFamily="18" charset="-120"/>
              </a:defRPr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6A1CF5-28B4-44D6-B47B-472D4C1B2D5D}" type="datetime1">
              <a:rPr lang="zh-TW" altLang="en-US" smtClean="0"/>
              <a:pPr/>
              <a:t>2018/12/23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591C39-CA89-41B4-9C34-F1E03B36A3A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634C1A-4A71-4EEB-BFBC-862DE3702843}" type="datetime1">
              <a:rPr lang="zh-TW" altLang="en-US" smtClean="0"/>
              <a:pPr/>
              <a:t>2018/12/23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5CD94-5914-4705-B671-8BF9251D675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6413" y="762000"/>
            <a:ext cx="1370012" cy="4953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741613" y="762000"/>
            <a:ext cx="3962400" cy="49530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FA15E5-87CC-4BB0-A138-65ADEECE2922}" type="datetime1">
              <a:rPr lang="zh-TW" altLang="en-US" smtClean="0"/>
              <a:pPr/>
              <a:t>2018/12/23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254DA-FE5B-47A9-8DB0-113C0A4D579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01DB3B0-81E2-467C-B584-6F7B02D1997D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5129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30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31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32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33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34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35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36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37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38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39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40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41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42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43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44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45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46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47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48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49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50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51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52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53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54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55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56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57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58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59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5160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FF1B94-E4CC-43F9-91DC-3EA744D1FE84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D4176E-5763-46DE-9B4A-8EE2A56F80E0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9F145E-6342-43DF-A3C1-F35785A342DD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EDD3DB-78BF-4BAB-8B21-D5416DD94DC0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1A3287-8192-4024-B87B-B2EF3010EA35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1B94-E4CC-43F9-91DC-3EA744D1FE84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BC0983-65C6-48BD-8C19-0EEDFBEC1D7C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1591FE-A081-4F66-96D4-66BC56B9A1AA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10113F-E728-4900-BB31-691C43217F37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1BBBF7-476F-4CFC-9DE4-C6958054AD8C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C303E32-9668-4CD2-BB59-06C43A06AB29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hf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標題，1 個大物件與 2 個小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C303E32-9668-4CD2-BB59-06C43A06AB29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hf hdr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r>
              <a:rPr lang="zh-TW" altLang="en-US" smtClean="0"/>
              <a:t>按一下圖示以新增表格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C303E32-9668-4CD2-BB59-06C43A06AB29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FD4176E-5763-46DE-9B4A-8EE2A56F80E0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2" name="頁尾版面配置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C9F145E-6342-43DF-A3C1-F35785A342DD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DD3DB-78BF-4BAB-8B21-D5416DD94DC0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A3287-8192-4024-B87B-B2EF3010EA35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C0983-65C6-48BD-8C19-0EEDFBEC1D7C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91591FE-A081-4F66-96D4-66BC56B9A1AA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C303E32-9668-4CD2-BB59-06C43A06AB29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41613" y="762000"/>
            <a:ext cx="548481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1613" y="1828800"/>
            <a:ext cx="5484812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588645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fld id="{258EE5B1-6934-4F1E-8000-71A6BAA5BDCA}" type="datetime1">
              <a:rPr lang="zh-TW" altLang="en-US" smtClean="0"/>
              <a:pPr/>
              <a:t>2018/12/23</a:t>
            </a:fld>
            <a:endParaRPr lang="en-US" altLang="zh-TW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88645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endParaRPr lang="en-US" altLang="zh-TW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0" y="588645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fld id="{B8385A30-D6A1-4AA4-9972-A91153F498B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ransition spd="slow">
    <p:cover dir="u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79551B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79551B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79551B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79551B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/>
            </a:lvl1pPr>
          </a:lstStyle>
          <a:p>
            <a:fld id="{0C303E32-9668-4CD2-BB59-06C43A06AB29}" type="datetime1">
              <a:rPr lang="zh-TW" altLang="en-US" smtClean="0"/>
              <a:pPr/>
              <a:t>2018/12/23</a:t>
            </a:fld>
            <a:endParaRPr lang="zh-TW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/>
            </a:lvl1pPr>
          </a:lstStyle>
          <a:p>
            <a:endParaRPr lang="zh-TW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000"/>
            </a:lvl1pPr>
          </a:lstStyle>
          <a:p>
            <a:fld id="{A7C322C5-7771-47E9-8817-0215056A726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410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0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0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0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1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1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1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1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1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1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1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1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1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1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2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2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2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2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2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2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2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2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2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2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3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3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3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3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3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13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3" r:id="rId13"/>
    <p:sldLayoutId id="2147483854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900" b="1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kumimoji="1"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kumimoji="1"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9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764703"/>
            <a:ext cx="7128470" cy="1835621"/>
          </a:xfrm>
        </p:spPr>
        <p:txBody>
          <a:bodyPr/>
          <a:lstStyle/>
          <a:p>
            <a:pPr algn="l" eaLnBrk="1" hangingPunct="1"/>
            <a:r>
              <a:rPr lang="en-US" altLang="zh-TW" sz="2800" dirty="0" smtClean="0">
                <a:solidFill>
                  <a:srgbClr val="660066"/>
                </a:solidFill>
                <a:latin typeface="+mn-lt"/>
              </a:rPr>
              <a:t>ECON1003</a:t>
            </a:r>
            <a:r>
              <a:rPr lang="zh-TW" altLang="en-US" sz="2800" dirty="0" smtClean="0">
                <a:solidFill>
                  <a:srgbClr val="660066"/>
                </a:solidFill>
                <a:latin typeface="+mn-lt"/>
              </a:rPr>
              <a:t> 經濟學</a:t>
            </a:r>
            <a:br>
              <a:rPr lang="zh-TW" altLang="en-US" sz="2800" dirty="0" smtClean="0">
                <a:solidFill>
                  <a:srgbClr val="660066"/>
                </a:solidFill>
                <a:latin typeface="+mn-lt"/>
              </a:rPr>
            </a:br>
            <a:r>
              <a:rPr lang="zh-TW" altLang="en-US" sz="2800" dirty="0" smtClean="0">
                <a:solidFill>
                  <a:srgbClr val="660066"/>
                </a:solidFill>
                <a:latin typeface="+mn-lt"/>
              </a:rPr>
              <a:t/>
            </a:r>
            <a:br>
              <a:rPr lang="zh-TW" altLang="en-US" sz="2800" dirty="0" smtClean="0">
                <a:solidFill>
                  <a:srgbClr val="660066"/>
                </a:solidFill>
                <a:latin typeface="+mn-lt"/>
              </a:rPr>
            </a:br>
            <a:r>
              <a:rPr lang="en-US" altLang="zh-TW" sz="6000" dirty="0" smtClean="0">
                <a:solidFill>
                  <a:srgbClr val="660066"/>
                </a:solidFill>
                <a:latin typeface="+mn-lt"/>
              </a:rPr>
              <a:t>12 </a:t>
            </a:r>
            <a:r>
              <a:rPr lang="zh-TW" altLang="en-US" sz="6000" dirty="0" smtClean="0">
                <a:solidFill>
                  <a:srgbClr val="660066"/>
                </a:solidFill>
                <a:latin typeface="+mn-lt"/>
              </a:rPr>
              <a:t> </a:t>
            </a:r>
            <a:r>
              <a:rPr lang="en-US" altLang="zh-TW" sz="6000" dirty="0" smtClean="0">
                <a:solidFill>
                  <a:srgbClr val="660066"/>
                </a:solidFill>
                <a:latin typeface="+mn-lt"/>
              </a:rPr>
              <a:t> </a:t>
            </a:r>
            <a:r>
              <a:rPr lang="zh-TW" altLang="en-US" sz="6000" dirty="0" smtClean="0">
                <a:solidFill>
                  <a:srgbClr val="660066"/>
                </a:solidFill>
                <a:latin typeface="+mn-lt"/>
              </a:rPr>
              <a:t>社會安全與福利</a:t>
            </a:r>
          </a:p>
        </p:txBody>
      </p:sp>
      <p:sp>
        <p:nvSpPr>
          <p:cNvPr id="3075" name="內容版面配置區 2"/>
          <p:cNvSpPr>
            <a:spLocks/>
          </p:cNvSpPr>
          <p:nvPr/>
        </p:nvSpPr>
        <p:spPr bwMode="auto">
          <a:xfrm>
            <a:off x="971601" y="5661248"/>
            <a:ext cx="712879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zh-TW" altLang="en-US" sz="2400" dirty="0">
                <a:latin typeface="+mn-lt"/>
              </a:rPr>
              <a:t>黃春興  </a:t>
            </a:r>
            <a:r>
              <a:rPr lang="zh-TW" altLang="en-US" sz="2400" dirty="0" smtClean="0">
                <a:latin typeface="+mn-lt"/>
              </a:rPr>
              <a:t> </a:t>
            </a:r>
            <a:r>
              <a:rPr lang="en-US" altLang="zh-TW" sz="2400" dirty="0" smtClean="0">
                <a:latin typeface="+mn-lt"/>
              </a:rPr>
              <a:t>cshwang@mx.nthu.edu.tw</a:t>
            </a:r>
            <a:endParaRPr lang="en-US" altLang="zh-TW" sz="2400" dirty="0">
              <a:latin typeface="+mn-lt"/>
            </a:endParaRPr>
          </a:p>
          <a:p>
            <a:pPr marL="609600" indent="-609600" algn="r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zh-TW" altLang="en-US" sz="2400" dirty="0">
              <a:latin typeface="+mn-lt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20DD184-F16F-4EC7-B916-4A061BEC3445}" type="slidenum">
              <a:rPr lang="zh-TW" altLang="en-US" smtClean="0"/>
              <a:pPr>
                <a:defRPr/>
              </a:pPr>
              <a:t>1</a:t>
            </a:fld>
            <a:endParaRPr lang="en-US" altLang="zh-TW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995936" y="2924944"/>
            <a:ext cx="2952328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lvl="0" indent="-4572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+mj-ea"/>
              <a:buAutoNum type="ea1ChtPeriod" startAt="5"/>
            </a:pPr>
            <a:r>
              <a:rPr lang="zh-TW" altLang="en-US" sz="2400" dirty="0" smtClean="0">
                <a:solidFill>
                  <a:srgbClr val="FF0000"/>
                </a:solidFill>
              </a:rPr>
              <a:t>貧窮</a:t>
            </a:r>
            <a:endParaRPr lang="en-US" altLang="zh-TW" sz="2400" dirty="0" smtClean="0">
              <a:solidFill>
                <a:srgbClr val="FF0000"/>
              </a:solidFill>
            </a:endParaRPr>
          </a:p>
          <a:p>
            <a:pPr marL="457200" lvl="0" indent="-4572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+mj-ea"/>
              <a:buAutoNum type="ea1ChtPeriod" startAt="5"/>
            </a:pPr>
            <a:r>
              <a:rPr lang="zh-TW" altLang="en-US" sz="2400" dirty="0" smtClean="0">
                <a:solidFill>
                  <a:srgbClr val="FF0000"/>
                </a:solidFill>
              </a:rPr>
              <a:t>所得與財富分配</a:t>
            </a:r>
            <a:endParaRPr lang="en-US" altLang="zh-TW" sz="2400" dirty="0" smtClean="0">
              <a:solidFill>
                <a:srgbClr val="FF0000"/>
              </a:solidFill>
            </a:endParaRPr>
          </a:p>
          <a:p>
            <a:pPr marL="457200" lvl="0" indent="-4572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+mj-ea"/>
              <a:buAutoNum type="ea1ChtPeriod" startAt="5"/>
            </a:pPr>
            <a:r>
              <a:rPr lang="zh-TW" altLang="en-US" sz="2400" dirty="0" smtClean="0">
                <a:solidFill>
                  <a:srgbClr val="FF0000"/>
                </a:solidFill>
              </a:rPr>
              <a:t>社會保障</a:t>
            </a:r>
            <a:endParaRPr lang="en-US" altLang="zh-TW" sz="2400" dirty="0" smtClean="0">
              <a:solidFill>
                <a:srgbClr val="FF0000"/>
              </a:solidFill>
            </a:endParaRPr>
          </a:p>
          <a:p>
            <a:pPr marL="457200" lvl="0" indent="-4572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+mj-ea"/>
              <a:buAutoNum type="ea1ChtPeriod" startAt="5"/>
            </a:pPr>
            <a:r>
              <a:rPr lang="zh-TW" altLang="en-US" sz="2400" dirty="0" smtClean="0">
                <a:solidFill>
                  <a:srgbClr val="FF0000"/>
                </a:solidFill>
              </a:rPr>
              <a:t>失敗的福利國家</a:t>
            </a:r>
            <a:endParaRPr kumimoji="1" lang="en-US" altLang="zh-TW" sz="24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+mn-lt"/>
              <a:ea typeface="+mn-ea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60" y="2996952"/>
            <a:ext cx="3240360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lvl="0" indent="-4572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+mj-ea"/>
              <a:buAutoNum type="ea1ChtPeriod"/>
            </a:pPr>
            <a:r>
              <a:rPr kumimoji="1" lang="zh-TW" altLang="en-US" sz="2400" kern="0" dirty="0" smtClean="0">
                <a:solidFill>
                  <a:srgbClr val="FF0000"/>
                </a:solidFill>
              </a:rPr>
              <a:t>西方的福利國思想</a:t>
            </a:r>
            <a:endParaRPr lang="en-US" altLang="zh-TW" sz="2400" dirty="0" smtClean="0">
              <a:solidFill>
                <a:srgbClr val="FF0000"/>
              </a:solidFill>
            </a:endParaRPr>
          </a:p>
          <a:p>
            <a:pPr marL="457200" lvl="0" indent="-4572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+mj-ea"/>
              <a:buAutoNum type="ea1ChtPeriod"/>
            </a:pPr>
            <a:r>
              <a:rPr lang="zh-TW" altLang="en-US" sz="2400" dirty="0" smtClean="0">
                <a:solidFill>
                  <a:srgbClr val="FF0000"/>
                </a:solidFill>
              </a:rPr>
              <a:t>瑞典的福利體制</a:t>
            </a:r>
            <a:endParaRPr lang="en-US" altLang="zh-TW" sz="2400" dirty="0" smtClean="0">
              <a:solidFill>
                <a:srgbClr val="FF0000"/>
              </a:solidFill>
            </a:endParaRPr>
          </a:p>
          <a:p>
            <a:pPr marL="457200" lvl="0" indent="-4572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+mj-ea"/>
              <a:buAutoNum type="ea1ChtPeriod"/>
            </a:pPr>
            <a:r>
              <a:rPr lang="zh-TW" altLang="en-US" sz="2400" dirty="0" smtClean="0">
                <a:solidFill>
                  <a:srgbClr val="FF0000"/>
                </a:solidFill>
              </a:rPr>
              <a:t>德國的發展</a:t>
            </a:r>
            <a:endParaRPr lang="en-US" altLang="zh-TW" sz="2400" dirty="0" smtClean="0">
              <a:solidFill>
                <a:srgbClr val="FF0000"/>
              </a:solidFill>
            </a:endParaRPr>
          </a:p>
          <a:p>
            <a:pPr marL="457200" lvl="0" indent="-4572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+mj-ea"/>
              <a:buAutoNum type="ea1ChtPeriod"/>
            </a:pPr>
            <a:r>
              <a:rPr lang="zh-TW" altLang="en-US" sz="2400" dirty="0" smtClean="0">
                <a:solidFill>
                  <a:srgbClr val="FF0000"/>
                </a:solidFill>
              </a:rPr>
              <a:t>英國的發展</a:t>
            </a:r>
            <a:endParaRPr kumimoji="1" lang="en-US" altLang="zh-TW" sz="24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20DD184-F16F-4EC7-B916-4A061BEC3445}" type="slidenum">
              <a:rPr lang="zh-TW" altLang="en-US" smtClean="0"/>
              <a:pPr>
                <a:defRPr/>
              </a:pPr>
              <a:t>10</a:t>
            </a:fld>
            <a:endParaRPr lang="en-US" altLang="zh-TW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536" y="2420888"/>
            <a:ext cx="6911975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sz="48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新細明體" pitchFamily="18" charset="-120"/>
              <a:ea typeface="+mj-ea"/>
              <a:cs typeface="+mj-cs"/>
            </a:endParaRPr>
          </a:p>
        </p:txBody>
      </p:sp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467544" y="836712"/>
            <a:ext cx="6781800" cy="3069704"/>
          </a:xfrm>
        </p:spPr>
        <p:txBody>
          <a:bodyPr/>
          <a:lstStyle/>
          <a:p>
            <a:pPr lvl="0" algn="ctr"/>
            <a:r>
              <a:rPr lang="zh-TW" altLang="en-US" dirty="0" smtClean="0">
                <a:solidFill>
                  <a:srgbClr val="FF0000"/>
                </a:solidFill>
              </a:rPr>
              <a:t>二、</a:t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瑞典的福利體制</a:t>
            </a:r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18160" cy="864096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7030A0"/>
                </a:solidFill>
              </a:rPr>
              <a:t>1.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瑞典的</a:t>
            </a:r>
            <a:r>
              <a:rPr lang="zh-TW" altLang="en-US" sz="4000" dirty="0" smtClean="0">
                <a:solidFill>
                  <a:srgbClr val="7030A0"/>
                </a:solidFill>
              </a:rPr>
              <a:t>三項傳統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611560" y="1340768"/>
            <a:ext cx="8207824" cy="5040560"/>
          </a:xfrm>
        </p:spPr>
        <p:txBody>
          <a:bodyPr>
            <a:normAutofit fontScale="92500"/>
          </a:bodyPr>
          <a:lstStyle/>
          <a:p>
            <a:pPr marL="596646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維京海盜的死生與共傳統。</a:t>
            </a:r>
            <a:endParaRPr lang="en-US" altLang="zh-TW" sz="2800" dirty="0" smtClean="0"/>
          </a:p>
          <a:p>
            <a:pPr marL="596646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中道簡約的傳統。</a:t>
            </a:r>
            <a:endParaRPr lang="en-US" altLang="zh-TW" sz="2800" dirty="0" smtClean="0"/>
          </a:p>
          <a:p>
            <a:pPr marL="1249363" lvl="1" indent="-533400" defTabSz="1524000">
              <a:lnSpc>
                <a:spcPct val="150000"/>
              </a:lnSpc>
            </a:pPr>
            <a:r>
              <a:rPr lang="zh-TW" altLang="en-US" dirty="0" smtClean="0"/>
              <a:t>凡事不要太多，也不要太少，剛剛好就好。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Logom</a:t>
            </a:r>
            <a:r>
              <a:rPr lang="en-US" altLang="zh-TW" dirty="0" smtClean="0"/>
              <a:t> is best.)</a:t>
            </a:r>
          </a:p>
          <a:p>
            <a:pPr marL="596646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楊特法則 </a:t>
            </a:r>
            <a:r>
              <a:rPr lang="en-US" altLang="zh-TW" sz="2800" dirty="0" smtClean="0"/>
              <a:t>(Law of </a:t>
            </a:r>
            <a:r>
              <a:rPr lang="en-US" altLang="zh-TW" sz="2800" dirty="0" err="1" smtClean="0"/>
              <a:t>Jante</a:t>
            </a:r>
            <a:r>
              <a:rPr lang="zh-TW" altLang="en-US" sz="2800" dirty="0" smtClean="0"/>
              <a:t>，</a:t>
            </a:r>
            <a:r>
              <a:rPr lang="en-US" altLang="zh-TW" sz="2800" dirty="0" smtClean="0"/>
              <a:t>1933</a:t>
            </a:r>
            <a:r>
              <a:rPr lang="zh-TW" altLang="en-US" sz="2800" dirty="0" smtClean="0"/>
              <a:t>年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 ：</a:t>
            </a:r>
            <a:endParaRPr lang="en-US" altLang="zh-TW" sz="2800" dirty="0" smtClean="0"/>
          </a:p>
          <a:p>
            <a:pPr marL="1250950" lvl="1" indent="-514350">
              <a:lnSpc>
                <a:spcPct val="150000"/>
              </a:lnSpc>
            </a:pPr>
            <a:r>
              <a:rPr lang="en-US" altLang="zh-TW" dirty="0" smtClean="0"/>
              <a:t>(</a:t>
            </a:r>
            <a:r>
              <a:rPr lang="zh-TW" altLang="en-US" dirty="0" smtClean="0"/>
              <a:t>十條</a:t>
            </a:r>
            <a:r>
              <a:rPr lang="en-US" altLang="zh-TW" dirty="0" smtClean="0"/>
              <a:t>)</a:t>
            </a:r>
            <a:r>
              <a:rPr lang="zh-TW" altLang="en-US" dirty="0" smtClean="0"/>
              <a:t>不要以為你很特別，不要以為你比我們優秀。</a:t>
            </a:r>
            <a:endParaRPr lang="en-US" altLang="zh-TW" dirty="0" smtClean="0"/>
          </a:p>
          <a:p>
            <a:pPr marL="1250950" lvl="1" indent="-514350">
              <a:lnSpc>
                <a:spcPct val="150000"/>
              </a:lnSpc>
            </a:pPr>
            <a:r>
              <a:rPr lang="en-US" altLang="zh-TW" dirty="0" smtClean="0"/>
              <a:t>(10+1)</a:t>
            </a:r>
            <a:r>
              <a:rPr lang="zh-TW" altLang="en-US" dirty="0" smtClean="0"/>
              <a:t>不要以為你有什麼是我們不知道的。</a:t>
            </a:r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1331640" y="26064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43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83568" y="1196751"/>
            <a:ext cx="7920880" cy="512308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09600" lvl="0" indent="-6096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</a:pPr>
            <a:r>
              <a:rPr kumimoji="0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1776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年議會確立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政務公開原則</a:t>
            </a:r>
            <a:r>
              <a:rPr lang="zh-TW" altLang="en-US" sz="2800" dirty="0" smtClean="0"/>
              <a:t>，政黨雛形出現。（類似美國</a:t>
            </a:r>
            <a:r>
              <a:rPr lang="en-US" altLang="zh-TW" sz="2800" dirty="0" smtClean="0"/>
              <a:t>1966</a:t>
            </a:r>
            <a:r>
              <a:rPr lang="zh-TW" altLang="en-US" sz="2800" dirty="0" smtClean="0"/>
              <a:t>年通過的信息公開法案）</a:t>
            </a:r>
            <a:endParaRPr lang="en-US" altLang="zh-TW" sz="2800" dirty="0" smtClean="0"/>
          </a:p>
          <a:p>
            <a:pPr marL="609600" lvl="0" indent="-6096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</a:pPr>
            <a:r>
              <a:rPr kumimoji="0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1809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年通過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成文憲法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lvl="0" indent="-6096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</a:pPr>
            <a:r>
              <a:rPr kumimoji="0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1830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年代開始工業革命，</a:t>
            </a:r>
            <a:r>
              <a:rPr lang="en-US" altLang="zh-TW" sz="2800" dirty="0" smtClean="0"/>
              <a:t>1870</a:t>
            </a:r>
            <a:r>
              <a:rPr lang="zh-TW" altLang="en-US" sz="2800" dirty="0" smtClean="0"/>
              <a:t>年代經濟才開始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發展。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indent="-6096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</a:pPr>
            <a:r>
              <a:rPr lang="en-US" altLang="zh-TW" sz="2800" dirty="0" smtClean="0">
                <a:latin typeface="+mj-lt"/>
                <a:ea typeface="+mj-ea"/>
                <a:cs typeface="+mj-cs"/>
              </a:rPr>
              <a:t>1847</a:t>
            </a:r>
            <a:r>
              <a:rPr lang="zh-TW" altLang="en-US" sz="2800" dirty="0" smtClean="0">
                <a:latin typeface="+mj-lt"/>
                <a:ea typeface="+mj-ea"/>
                <a:cs typeface="+mj-cs"/>
              </a:rPr>
              <a:t>年的</a:t>
            </a:r>
            <a:r>
              <a:rPr lang="en-US" altLang="zh-TW" sz="28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《</a:t>
            </a:r>
            <a:r>
              <a:rPr lang="zh-TW" altLang="en-US" sz="28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濟貧法</a:t>
            </a:r>
            <a:r>
              <a:rPr lang="en-US" altLang="zh-TW" sz="28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》</a:t>
            </a:r>
            <a:r>
              <a:rPr lang="zh-TW" altLang="en-US" sz="2800" dirty="0" smtClean="0">
                <a:solidFill>
                  <a:schemeClr val="tx2">
                    <a:satMod val="130000"/>
                  </a:schemeClr>
                </a:solidFill>
                <a:latin typeface="+mj-lt"/>
                <a:ea typeface="+mj-ea"/>
                <a:cs typeface="+mj-cs"/>
              </a:rPr>
              <a:t>：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讓每個貧民吃飽，是每個教區和城市義不容辭的責任。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lvl="0" indent="-6096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</a:pPr>
            <a:r>
              <a:rPr lang="en-US" altLang="zh-TW" sz="2800" dirty="0" smtClean="0"/>
              <a:t>1889</a:t>
            </a:r>
            <a:r>
              <a:rPr lang="zh-TW" altLang="en-US" sz="2800" dirty="0" smtClean="0"/>
              <a:t>年社民黨成立：全民就業</a:t>
            </a:r>
            <a:r>
              <a:rPr lang="en-US" altLang="zh-TW" sz="2800" dirty="0" smtClean="0"/>
              <a:t>+</a:t>
            </a:r>
            <a:r>
              <a:rPr lang="zh-TW" altLang="en-US" sz="2800" dirty="0" smtClean="0"/>
              <a:t>平等。</a:t>
            </a:r>
            <a:endParaRPr kumimoji="0" lang="zh-TW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>
          <a:xfrm>
            <a:off x="611560" y="0"/>
            <a:ext cx="7931398" cy="119675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ea typeface="+mj-ea"/>
                <a:cs typeface="+mj-cs"/>
              </a:rPr>
              <a:t>2.</a:t>
            </a:r>
            <a:r>
              <a:rPr kumimoji="0" lang="en-US" altLang="zh-TW" sz="4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ea typeface="+mj-ea"/>
                <a:cs typeface="+mj-cs"/>
              </a:rPr>
              <a:t>  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ea typeface="+mj-ea"/>
                <a:cs typeface="+mj-cs"/>
              </a:rPr>
              <a:t>早期年鑑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611560" y="188640"/>
            <a:ext cx="8003406" cy="792088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3.  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瑞典模式的出現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83568" y="1412776"/>
            <a:ext cx="7848872" cy="490706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09600" lvl="0" indent="-6096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</a:pPr>
            <a:r>
              <a:rPr lang="en-US" altLang="zh-TW" sz="2800" dirty="0" smtClean="0"/>
              <a:t>1913</a:t>
            </a:r>
            <a:r>
              <a:rPr lang="zh-TW" altLang="en-US" sz="2800" dirty="0" smtClean="0"/>
              <a:t>年通過全民養老金法案，象徵意義大。</a:t>
            </a:r>
            <a:endParaRPr lang="en-US" altLang="zh-TW" sz="2800" dirty="0" smtClean="0"/>
          </a:p>
          <a:p>
            <a:pPr marL="609600" lvl="0" indent="-6096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</a:pPr>
            <a:r>
              <a:rPr lang="en-US" altLang="zh-TW" sz="2800" dirty="0" smtClean="0"/>
              <a:t>1921</a:t>
            </a:r>
            <a:r>
              <a:rPr lang="zh-TW" altLang="en-US" sz="2800" dirty="0" smtClean="0"/>
              <a:t>年通過全民普選法案。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 marL="609600" lvl="0" indent="-6096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</a:pPr>
            <a:r>
              <a:rPr lang="en-US" altLang="zh-TW" sz="2800" dirty="0" smtClean="0">
                <a:latin typeface="+mj-lt"/>
                <a:ea typeface="+mj-ea"/>
                <a:cs typeface="+mj-cs"/>
              </a:rPr>
              <a:t>1928</a:t>
            </a:r>
            <a:r>
              <a:rPr lang="zh-TW" altLang="en-US" sz="2800" dirty="0" smtClean="0">
                <a:latin typeface="+mj-lt"/>
                <a:ea typeface="+mj-ea"/>
                <a:cs typeface="+mj-cs"/>
              </a:rPr>
              <a:t>年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社會民主黨魁漢森提出</a:t>
            </a: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“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uLnTx/>
                <a:uFillTx/>
                <a:latin typeface="+mn-lt"/>
                <a:ea typeface="+mn-ea"/>
                <a:cs typeface="+mn-cs"/>
              </a:rPr>
              <a:t>人民</a:t>
            </a:r>
            <a:r>
              <a:rPr lang="zh-TW" altLang="en-US" sz="2800" dirty="0" smtClean="0">
                <a:solidFill>
                  <a:srgbClr val="FF0000"/>
                </a:solidFill>
              </a:rPr>
              <a:t>之家</a:t>
            </a: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”計畫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：平等</a:t>
            </a:r>
            <a:r>
              <a:rPr lang="zh-TW" altLang="en-US" sz="2800" dirty="0" smtClean="0"/>
              <a:t>、關心、合作、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+mn-lt"/>
                <a:ea typeface="+mn-ea"/>
                <a:cs typeface="+mn-cs"/>
              </a:rPr>
              <a:t>互助。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uLnTx/>
              <a:uFillTx/>
              <a:latin typeface="+mn-lt"/>
              <a:ea typeface="+mn-ea"/>
              <a:cs typeface="+mn-cs"/>
            </a:endParaRPr>
          </a:p>
          <a:p>
            <a:pPr marL="609600" lvl="0" indent="-6096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</a:pPr>
            <a:r>
              <a:rPr lang="en-US" altLang="zh-TW" sz="2800" dirty="0" smtClean="0"/>
              <a:t>1929</a:t>
            </a:r>
            <a:r>
              <a:rPr lang="zh-TW" altLang="en-US" sz="2800" dirty="0" smtClean="0">
                <a:latin typeface="+mj-lt"/>
                <a:ea typeface="+mj-ea"/>
                <a:cs typeface="+mj-cs"/>
              </a:rPr>
              <a:t>年</a:t>
            </a:r>
            <a:r>
              <a:rPr lang="zh-TW" altLang="en-US" sz="2800" dirty="0" smtClean="0"/>
              <a:t>世界經濟蕭條打擊瑞典，失業率大升。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uLnTx/>
              <a:uFillTx/>
              <a:latin typeface="+mn-lt"/>
              <a:ea typeface="+mn-ea"/>
              <a:cs typeface="+mn-cs"/>
            </a:endParaRPr>
          </a:p>
          <a:p>
            <a:pPr marL="609600" lvl="0" indent="-6096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</a:pPr>
            <a:r>
              <a:rPr lang="en-US" altLang="zh-TW" sz="2800" dirty="0" smtClean="0"/>
              <a:t>1932</a:t>
            </a:r>
            <a:r>
              <a:rPr lang="zh-TW" altLang="en-US" sz="2800" dirty="0" smtClean="0">
                <a:latin typeface="+mj-lt"/>
                <a:ea typeface="+mj-ea"/>
                <a:cs typeface="+mj-cs"/>
              </a:rPr>
              <a:t>年</a:t>
            </a:r>
            <a:r>
              <a:rPr lang="zh-TW" altLang="en-US" sz="2800" dirty="0" smtClean="0"/>
              <a:t>社民黨勝選，實施人民之家計畫，開始福利國建設並連續執政四十多年，成功地創造瑞典模式。</a:t>
            </a:r>
            <a:endParaRPr kumimoji="0" lang="zh-TW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611560" y="0"/>
            <a:ext cx="7992888" cy="1124744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4.  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漢森的轉型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971600" y="1268760"/>
            <a:ext cx="7776864" cy="5051078"/>
          </a:xfrm>
          <a:prstGeom prst="rect">
            <a:avLst/>
          </a:prstGeom>
        </p:spPr>
        <p:txBody>
          <a:bodyPr>
            <a:noAutofit/>
          </a:bodyPr>
          <a:lstStyle/>
          <a:p>
            <a:pPr marL="609600" lvl="0" indent="-6096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arenR"/>
            </a:pPr>
            <a:r>
              <a:rPr lang="en-US" altLang="zh-TW" sz="2800" dirty="0" smtClean="0"/>
              <a:t>1925</a:t>
            </a:r>
            <a:r>
              <a:rPr lang="zh-TW" altLang="en-US" sz="2800" dirty="0" smtClean="0"/>
              <a:t>年之前，社民檔是信仰馬克斯主義和國有化的政黨。</a:t>
            </a:r>
            <a:endParaRPr lang="en-US" altLang="zh-TW" sz="2800" dirty="0" smtClean="0"/>
          </a:p>
          <a:p>
            <a:pPr marL="609600" lvl="0" indent="-6096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arenR"/>
            </a:pPr>
            <a:r>
              <a:rPr lang="en-US" altLang="zh-TW" sz="2800" dirty="0" smtClean="0">
                <a:latin typeface="+mj-lt"/>
                <a:ea typeface="+mj-ea"/>
                <a:cs typeface="+mj-cs"/>
              </a:rPr>
              <a:t>1928 </a:t>
            </a:r>
            <a:r>
              <a:rPr lang="zh-TW" altLang="en-US" sz="2800" dirty="0" smtClean="0">
                <a:latin typeface="+mj-lt"/>
                <a:ea typeface="+mj-ea"/>
                <a:cs typeface="+mj-cs"/>
              </a:rPr>
              <a:t>年</a:t>
            </a:r>
            <a:r>
              <a:rPr lang="zh-TW" altLang="en-US" sz="2800" dirty="0" smtClean="0"/>
              <a:t>社會民主黨魁漢森</a:t>
            </a:r>
            <a:r>
              <a:rPr lang="en-US" altLang="zh-TW" sz="2800" dirty="0" smtClean="0"/>
              <a:t>(P. A. </a:t>
            </a:r>
            <a:r>
              <a:rPr lang="en-US" altLang="zh-TW" sz="2800" dirty="0" err="1" smtClean="0"/>
              <a:t>Hasson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提出人民之家設想：</a:t>
            </a:r>
            <a:endParaRPr lang="en-US" altLang="zh-TW" sz="2800" dirty="0" smtClean="0"/>
          </a:p>
          <a:p>
            <a:pPr marL="1066800" lvl="1" indent="-6096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</a:pPr>
            <a:r>
              <a:rPr lang="zh-TW" altLang="en-US" sz="2400" dirty="0" smtClean="0"/>
              <a:t>民主可以沒有社會主義，但沒有民主的社會主義是難以想像的。</a:t>
            </a:r>
            <a:endParaRPr lang="en-US" altLang="zh-TW" sz="2400" dirty="0" smtClean="0"/>
          </a:p>
          <a:p>
            <a:pPr marL="1066800" lvl="1" indent="-6096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</a:pPr>
            <a:r>
              <a:rPr lang="zh-TW" altLang="en-US" sz="2400" dirty="0" smtClean="0"/>
              <a:t>好的家庭體現出平等、關照、合作與互助。</a:t>
            </a:r>
            <a:endParaRPr lang="en-US" altLang="zh-TW" sz="2400" dirty="0" smtClean="0"/>
          </a:p>
          <a:p>
            <a:pPr marL="1066800" lvl="1" indent="-6096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</a:pPr>
            <a:r>
              <a:rPr lang="zh-TW" altLang="en-US" sz="2400" dirty="0" smtClean="0"/>
              <a:t>公民不在被畫分為特權者與不幸者、統治者與被統治者、富人與窮人、掠奪者與被掠奪者。</a:t>
            </a:r>
            <a:endParaRPr lang="en-US" altLang="zh-TW" sz="2400" dirty="0" smtClean="0"/>
          </a:p>
          <a:p>
            <a:pPr marL="1066800" lvl="1" indent="-6096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altLang="zh-TW" sz="28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683568" y="0"/>
            <a:ext cx="7200800" cy="1124744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4000" b="1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5.</a:t>
            </a: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瑞典的特色社會主義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827584" y="1268761"/>
            <a:ext cx="7704856" cy="5051078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609600" lvl="0" indent="-6096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arenR"/>
            </a:pPr>
            <a:r>
              <a:rPr lang="en-US" altLang="zh-TW" sz="33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1966 </a:t>
            </a:r>
            <a:r>
              <a:rPr lang="zh-TW" altLang="en-US" sz="33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年</a:t>
            </a:r>
            <a:r>
              <a:rPr lang="zh-TW" altLang="en-US" sz="3300" dirty="0" smtClean="0">
                <a:solidFill>
                  <a:srgbClr val="FF0000"/>
                </a:solidFill>
              </a:rPr>
              <a:t>黨綱：以民主為核心</a:t>
            </a:r>
            <a:endParaRPr lang="en-US" altLang="zh-TW" sz="3300" dirty="0" smtClean="0">
              <a:solidFill>
                <a:srgbClr val="FF0000"/>
              </a:solidFill>
            </a:endParaRPr>
          </a:p>
          <a:p>
            <a:pPr marL="1066800" lvl="1" indent="-6096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</a:pPr>
            <a:r>
              <a:rPr lang="zh-TW" altLang="en-US" sz="2600" dirty="0" smtClean="0"/>
              <a:t>社會民主主義旨在使民主貫穿於整個社會秩序和人際關係，以便使每個人都有機會過上富裕而又有意義的生活。</a:t>
            </a:r>
            <a:endParaRPr lang="en-US" altLang="zh-TW" sz="2600" dirty="0" smtClean="0"/>
          </a:p>
          <a:p>
            <a:pPr marL="1066800" lvl="1" indent="-6096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</a:pPr>
            <a:r>
              <a:rPr lang="zh-TW" altLang="en-US" sz="2600" dirty="0" smtClean="0"/>
              <a:t>沒有民主就不可能有社會主義</a:t>
            </a:r>
            <a:r>
              <a:rPr lang="en-US" altLang="zh-TW" sz="2600" dirty="0" smtClean="0"/>
              <a:t>…</a:t>
            </a:r>
            <a:r>
              <a:rPr lang="zh-TW" altLang="en-US" sz="2600" dirty="0" smtClean="0"/>
              <a:t>歷史一次又一次地證明、，緊緊改變經濟制度而不隨之進行民主控制－只會帶來新形式的專制</a:t>
            </a:r>
            <a:r>
              <a:rPr lang="en-US" altLang="zh-TW" sz="2600" dirty="0" smtClean="0"/>
              <a:t>…</a:t>
            </a:r>
          </a:p>
          <a:p>
            <a:pPr marL="609600" lvl="0" indent="-6096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arenR"/>
            </a:pPr>
            <a:r>
              <a:rPr lang="en-US" altLang="zh-TW" sz="3300" dirty="0" smtClean="0">
                <a:solidFill>
                  <a:srgbClr val="FF0000"/>
                </a:solidFill>
              </a:rPr>
              <a:t>1990</a:t>
            </a:r>
            <a:r>
              <a:rPr lang="zh-TW" altLang="en-US" sz="3300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年</a:t>
            </a:r>
            <a:r>
              <a:rPr lang="zh-TW" altLang="en-US" sz="3300" dirty="0" smtClean="0">
                <a:solidFill>
                  <a:srgbClr val="FF0000"/>
                </a:solidFill>
              </a:rPr>
              <a:t>黨綱：廢除公有財產權</a:t>
            </a:r>
            <a:endParaRPr lang="en-US" altLang="zh-TW" sz="3300" dirty="0" smtClean="0">
              <a:solidFill>
                <a:srgbClr val="FF0000"/>
              </a:solidFill>
            </a:endParaRPr>
          </a:p>
          <a:p>
            <a:pPr marL="1066800" lvl="1" indent="-60960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zh-TW" altLang="en-US" sz="2600" dirty="0" smtClean="0"/>
              <a:t>社民黨要改變的是對生產和生產結果之分配的決定權，而不是對生產資料之形式上的所有權。</a:t>
            </a:r>
            <a:endParaRPr kumimoji="0" lang="zh-TW" alt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0"/>
            <a:ext cx="7536894" cy="1143000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7030A0"/>
                </a:solidFill>
              </a:rPr>
              <a:t>6.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成功的瑞典模型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5364088" y="836712"/>
            <a:ext cx="2848360" cy="8640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TW" sz="2800" b="1" dirty="0" smtClean="0"/>
              <a:t>2005</a:t>
            </a:r>
            <a:r>
              <a:rPr lang="zh-TW" altLang="en-US" sz="2800" b="1" dirty="0" smtClean="0"/>
              <a:t>年社會概況</a:t>
            </a:r>
            <a:endParaRPr lang="zh-TW" altLang="en-US" sz="2800" b="1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16</a:t>
            </a:fld>
            <a:endParaRPr lang="en-US" altLang="zh-TW"/>
          </a:p>
        </p:txBody>
      </p:sp>
      <p:sp>
        <p:nvSpPr>
          <p:cNvPr id="6" name="矩形 5"/>
          <p:cNvSpPr/>
          <p:nvPr/>
        </p:nvSpPr>
        <p:spPr>
          <a:xfrm>
            <a:off x="3524598" y="3244334"/>
            <a:ext cx="20948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 </a:t>
            </a:r>
            <a:r>
              <a:rPr lang="zh-TW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銜接台灣的傳統</a:t>
            </a:r>
            <a:endParaRPr lang="zh-TW" altLang="en-US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251520" y="1412774"/>
          <a:ext cx="8640960" cy="50584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/>
                <a:gridCol w="1296144"/>
                <a:gridCol w="1368152"/>
                <a:gridCol w="1224136"/>
                <a:gridCol w="1512168"/>
              </a:tblGrid>
              <a:tr h="533644">
                <a:tc>
                  <a:txBody>
                    <a:bodyPr/>
                    <a:lstStyle/>
                    <a:p>
                      <a:endParaRPr lang="zh-TW" altLang="en-US" sz="2400" b="1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rgbClr val="660066"/>
                          </a:solidFill>
                        </a:rPr>
                        <a:t>瑞典</a:t>
                      </a:r>
                      <a:endParaRPr lang="zh-TW" altLang="en-US" sz="2400" b="1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rgbClr val="660066"/>
                          </a:solidFill>
                        </a:rPr>
                        <a:t>台灣</a:t>
                      </a:r>
                      <a:endParaRPr lang="zh-TW" altLang="en-US" sz="2400" b="1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rgbClr val="660066"/>
                          </a:solidFill>
                        </a:rPr>
                        <a:t>歐盟</a:t>
                      </a:r>
                      <a:endParaRPr lang="zh-TW" altLang="en-US" sz="2400" b="1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rgbClr val="660066"/>
                          </a:solidFill>
                        </a:rPr>
                        <a:t>中國大陸</a:t>
                      </a:r>
                      <a:endParaRPr lang="zh-TW" altLang="en-US" sz="2400" b="1" dirty="0">
                        <a:solidFill>
                          <a:srgbClr val="660066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492236">
                <a:tc>
                  <a:txBody>
                    <a:bodyPr/>
                    <a:lstStyle/>
                    <a:p>
                      <a:r>
                        <a:rPr lang="zh-TW" altLang="en-US" sz="2400" b="1" dirty="0" smtClean="0">
                          <a:solidFill>
                            <a:srgbClr val="660066"/>
                          </a:solidFill>
                        </a:rPr>
                        <a:t>人口 </a:t>
                      </a:r>
                      <a:r>
                        <a:rPr lang="en-US" altLang="zh-TW" sz="2400" b="1" dirty="0" smtClean="0">
                          <a:solidFill>
                            <a:srgbClr val="660066"/>
                          </a:solidFill>
                        </a:rPr>
                        <a:t>(</a:t>
                      </a:r>
                      <a:r>
                        <a:rPr lang="zh-TW" altLang="en-US" sz="2400" b="1" dirty="0" smtClean="0">
                          <a:solidFill>
                            <a:schemeClr val="tx1"/>
                          </a:solidFill>
                        </a:rPr>
                        <a:t>百萬人</a:t>
                      </a:r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zh-TW" altLang="en-US" sz="2400" b="1" dirty="0">
                        <a:solidFill>
                          <a:srgbClr val="66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23 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457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1308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001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dirty="0" smtClean="0">
                          <a:solidFill>
                            <a:srgbClr val="660066"/>
                          </a:solidFill>
                        </a:rPr>
                        <a:t>非農業就業勞動力 </a:t>
                      </a:r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(%)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98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92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95 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51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497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zh-TW" sz="2400" b="1" dirty="0" smtClean="0">
                          <a:solidFill>
                            <a:srgbClr val="660066"/>
                          </a:solidFill>
                        </a:rPr>
                        <a:t>GDP</a:t>
                      </a:r>
                      <a:r>
                        <a:rPr lang="zh-TW" altLang="en-US" sz="2400" b="1" dirty="0" smtClean="0">
                          <a:solidFill>
                            <a:srgbClr val="660066"/>
                          </a:solidFill>
                        </a:rPr>
                        <a:t>世界占比 </a:t>
                      </a:r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(%)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0.5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1.0 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21.0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13.1 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68718">
                <a:tc>
                  <a:txBody>
                    <a:bodyPr/>
                    <a:lstStyle/>
                    <a:p>
                      <a:r>
                        <a:rPr lang="zh-TW" altLang="en-US" sz="2400" b="1" dirty="0" smtClean="0">
                          <a:solidFill>
                            <a:srgbClr val="660066"/>
                          </a:solidFill>
                        </a:rPr>
                        <a:t>人均所得</a:t>
                      </a:r>
                      <a:endParaRPr lang="en-US" altLang="zh-TW" sz="2400" b="1" dirty="0" smtClean="0">
                        <a:solidFill>
                          <a:srgbClr val="660066"/>
                        </a:solidFill>
                      </a:endParaRPr>
                    </a:p>
                    <a:p>
                      <a:r>
                        <a:rPr lang="zh-TW" altLang="fr-FR" sz="2400" b="1" dirty="0" smtClean="0">
                          <a:solidFill>
                            <a:schemeClr val="tx1"/>
                          </a:solidFill>
                        </a:rPr>
                        <a:t>（</a:t>
                      </a:r>
                      <a:r>
                        <a:rPr lang="zh-TW" altLang="en-US" sz="2400" b="1" dirty="0" smtClean="0">
                          <a:solidFill>
                            <a:schemeClr val="tx1"/>
                          </a:solidFill>
                        </a:rPr>
                        <a:t>美元</a:t>
                      </a:r>
                      <a:r>
                        <a:rPr lang="fr-FR" altLang="zh-TW" sz="2400" b="1" dirty="0" smtClean="0">
                          <a:solidFill>
                            <a:schemeClr val="tx1"/>
                          </a:solidFill>
                        </a:rPr>
                        <a:t>PPP</a:t>
                      </a:r>
                      <a:r>
                        <a:rPr lang="zh-TW" altLang="en-US" sz="2400" b="1" dirty="0" smtClean="0">
                          <a:solidFill>
                            <a:schemeClr val="tx1"/>
                          </a:solidFill>
                        </a:rPr>
                        <a:t>調整）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28400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25300 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26900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5600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922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dirty="0" smtClean="0">
                          <a:solidFill>
                            <a:srgbClr val="660066"/>
                          </a:solidFill>
                        </a:rPr>
                        <a:t>出口世界占比 </a:t>
                      </a:r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(%)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1.4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1.9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12.6 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6.6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918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dirty="0" smtClean="0">
                          <a:solidFill>
                            <a:srgbClr val="FF0000"/>
                          </a:solidFill>
                        </a:rPr>
                        <a:t>經濟自由度 </a:t>
                      </a:r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zh-TW" altLang="en-US" sz="2400" b="1" dirty="0" smtClean="0">
                          <a:solidFill>
                            <a:schemeClr val="tx1"/>
                          </a:solidFill>
                        </a:rPr>
                        <a:t>高</a:t>
                      </a:r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1 -- </a:t>
                      </a:r>
                      <a:r>
                        <a:rPr lang="zh-TW" altLang="en-US" sz="2400" b="1" dirty="0" smtClean="0">
                          <a:solidFill>
                            <a:schemeClr val="tx1"/>
                          </a:solidFill>
                        </a:rPr>
                        <a:t>低</a:t>
                      </a:r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7)</a:t>
                      </a:r>
                      <a:endParaRPr lang="zh-TW" alt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rgbClr val="FF0000"/>
                          </a:solidFill>
                        </a:rPr>
                        <a:t>1 </a:t>
                      </a:r>
                      <a:endParaRPr lang="zh-TW" alt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2 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29899">
                <a:tc>
                  <a:txBody>
                    <a:bodyPr/>
                    <a:lstStyle/>
                    <a:p>
                      <a:r>
                        <a:rPr lang="zh-TW" altLang="en-US" sz="2400" b="1" dirty="0" smtClean="0">
                          <a:solidFill>
                            <a:srgbClr val="FF0000"/>
                          </a:solidFill>
                        </a:rPr>
                        <a:t>政治自由度 </a:t>
                      </a:r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zh-TW" altLang="en-US" sz="2400" b="1" dirty="0" smtClean="0">
                          <a:solidFill>
                            <a:schemeClr val="tx1"/>
                          </a:solidFill>
                        </a:rPr>
                        <a:t>高</a:t>
                      </a:r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1 -- </a:t>
                      </a:r>
                      <a:r>
                        <a:rPr lang="zh-TW" altLang="en-US" sz="2400" b="1" dirty="0" smtClean="0">
                          <a:solidFill>
                            <a:schemeClr val="tx1"/>
                          </a:solidFill>
                        </a:rPr>
                        <a:t>低</a:t>
                      </a:r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7)</a:t>
                      </a:r>
                      <a:endParaRPr lang="zh-TW" alt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rgbClr val="FF0000"/>
                          </a:solidFill>
                        </a:rPr>
                        <a:t>1 </a:t>
                      </a:r>
                      <a:endParaRPr lang="zh-TW" alt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2 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</a:rPr>
                        <a:t>7 </a:t>
                      </a:r>
                      <a:endParaRPr lang="zh-TW" alt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971600" y="1307939"/>
            <a:ext cx="774035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</a:pPr>
            <a:r>
              <a:rPr kumimoji="1" lang="zh-TW" altLang="zh-TW" sz="2400" dirty="0" smtClean="0"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從</a:t>
            </a:r>
            <a:r>
              <a:rPr kumimoji="1" 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產權制度上看，瑞典是私有產權制國家，算是資本主義國家</a:t>
            </a:r>
            <a:r>
              <a:rPr kumimoji="1" lang="zh-TW" altLang="en-US" sz="2400" dirty="0" smtClean="0"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。</a:t>
            </a:r>
            <a:endParaRPr kumimoji="1" lang="en-US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  <a:cs typeface="Times New Roman" pitchFamily="18" charset="0"/>
            </a:endParaRPr>
          </a:p>
          <a:p>
            <a:pPr marL="457200" lvl="0" indent="-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</a:pPr>
            <a:r>
              <a:rPr kumimoji="1" 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從資源的支用來看，公共部門支配</a:t>
            </a: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GDP</a:t>
            </a: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的</a:t>
            </a:r>
            <a:r>
              <a:rPr kumimoji="1" lang="zh-TW" altLang="zh-TW" sz="2400" dirty="0" smtClean="0"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七成</a:t>
            </a:r>
            <a:r>
              <a:rPr kumimoji="1" lang="zh-TW" altLang="en-US" sz="2400" dirty="0" smtClean="0"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，可</a:t>
            </a: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歸為社會主義國家。</a:t>
            </a:r>
            <a:endParaRPr kumimoji="1" lang="en-US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  <a:cs typeface="Times New Roman" pitchFamily="18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瑞典學者提出</a:t>
            </a: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新細明體" pitchFamily="18" charset="-120"/>
                <a:cs typeface="Times New Roman" pitchFamily="18" charset="0"/>
              </a:rPr>
              <a:t>“</a:t>
            </a: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中間路線”</a:t>
            </a: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(The Midway)</a:t>
            </a: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和</a:t>
            </a: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新細明體" pitchFamily="18" charset="-120"/>
                <a:cs typeface="Times New Roman" pitchFamily="18" charset="0"/>
              </a:rPr>
              <a:t>“</a:t>
            </a: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第三條路”</a:t>
            </a:r>
            <a:r>
              <a:rPr kumimoji="1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(The Third Way)</a:t>
            </a: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的觀點，發展成</a:t>
            </a: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新細明體" pitchFamily="18" charset="-120"/>
                <a:cs typeface="Times New Roman" pitchFamily="18" charset="0"/>
              </a:rPr>
              <a:t>“</a:t>
            </a: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福利國家”。</a:t>
            </a:r>
            <a:endParaRPr kumimoji="1" lang="en-US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  <a:cs typeface="Times New Roman" pitchFamily="18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u"/>
              <a:tabLst/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不論這體制的稱謂為何，瑞典人民是在私有產權受保護下，參與市場的自由競爭，但也繳納很高的稅賦，以支應政府提供各種福利措施。</a:t>
            </a:r>
            <a:endParaRPr kumimoji="1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17</a:t>
            </a:fld>
            <a:endParaRPr lang="zh-TW" altLang="en-US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3568" y="188640"/>
            <a:ext cx="8460432" cy="93632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7.  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瑞典的體制</a:t>
            </a:r>
            <a:endParaRPr kumimoji="0" lang="en-US" altLang="zh-TW" sz="4000" b="1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18</a:t>
            </a:fld>
            <a:endParaRPr lang="zh-TW" altLang="en-US"/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827584" y="1556792"/>
            <a:ext cx="691276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AutoNum type="circleNumWdWhitePlain"/>
            </a:pPr>
            <a:r>
              <a:rPr lang="zh-TW" altLang="zh-TW" sz="2800" dirty="0" smtClean="0"/>
              <a:t>瑞典是一個人均</a:t>
            </a:r>
            <a:r>
              <a:rPr lang="en-US" altLang="zh-TW" sz="2800" dirty="0" smtClean="0"/>
              <a:t>GDP</a:t>
            </a:r>
            <a:r>
              <a:rPr lang="zh-TW" altLang="zh-TW" sz="2800" dirty="0" smtClean="0"/>
              <a:t>居世界之首的國家，不過，</a:t>
            </a:r>
            <a:endParaRPr lang="en-US" altLang="zh-TW" sz="2800" dirty="0" smtClean="0"/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AutoNum type="circleNumWdWhitePlain"/>
            </a:pPr>
            <a:r>
              <a:rPr lang="zh-TW" altLang="zh-TW" sz="2800" dirty="0" smtClean="0"/>
              <a:t>她卻是一個</a:t>
            </a:r>
            <a:r>
              <a:rPr lang="en-US" altLang="zh-TW" sz="2800" dirty="0" smtClean="0"/>
              <a:t>GDP</a:t>
            </a:r>
            <a:r>
              <a:rPr lang="zh-TW" altLang="zh-TW" sz="2800" dirty="0" smtClean="0"/>
              <a:t>和人口占世界比例都很小的國家。</a:t>
            </a:r>
            <a:endParaRPr lang="en-US" altLang="zh-TW" sz="2800" dirty="0" smtClean="0"/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AutoNum type="circleNumWdWhitePlain"/>
            </a:pPr>
            <a:r>
              <a:rPr lang="zh-TW" altLang="zh-TW" sz="2800" dirty="0" smtClean="0"/>
              <a:t>她的政治自由度、進口與出口總值占</a:t>
            </a:r>
            <a:r>
              <a:rPr lang="en-US" altLang="zh-TW" sz="2800" dirty="0" smtClean="0"/>
              <a:t>GDP</a:t>
            </a:r>
            <a:r>
              <a:rPr lang="zh-TW" altLang="zh-TW" sz="2800" dirty="0" smtClean="0"/>
              <a:t>之比例、</a:t>
            </a:r>
            <a:endParaRPr lang="en-US" altLang="zh-TW" sz="2800" dirty="0" smtClean="0"/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AutoNum type="circleNumWdWhitePlain"/>
            </a:pPr>
            <a:r>
              <a:rPr lang="zh-TW" altLang="zh-TW" sz="2800" dirty="0" smtClean="0"/>
              <a:t>非農業產業占總產業比例等也都居世界之首。</a:t>
            </a:r>
            <a:endParaRPr kumimoji="1" lang="zh-TW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3568" y="0"/>
            <a:ext cx="8460432" cy="1124744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C216D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8.  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C216D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瑞典政治經濟特徵</a:t>
            </a:r>
            <a:endParaRPr kumimoji="0" lang="en-US" altLang="zh-TW" sz="4000" b="1" i="0" u="none" strike="noStrike" kern="1200" cap="none" spc="0" normalizeH="0" baseline="0" noProof="0" dirty="0" smtClean="0">
              <a:ln>
                <a:noFill/>
              </a:ln>
              <a:solidFill>
                <a:srgbClr val="4C216D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19</a:t>
            </a:fld>
            <a:endParaRPr lang="zh-TW" altLang="en-US"/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755576" y="1340768"/>
            <a:ext cx="7344816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</a:pPr>
            <a:r>
              <a:rPr lang="zh-TW" altLang="en-US" sz="2800" b="1" dirty="0" smtClean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  <a:cs typeface="+mj-cs"/>
              </a:rPr>
              <a:t>清廉政府</a:t>
            </a:r>
            <a:endParaRPr lang="en-US" altLang="zh-TW" sz="2800" b="1" dirty="0" smtClean="0">
              <a:solidFill>
                <a:srgbClr val="FF0000"/>
              </a:solidFill>
              <a:latin typeface="新細明體" pitchFamily="18" charset="-120"/>
              <a:ea typeface="新細明體" pitchFamily="18" charset="-120"/>
              <a:cs typeface="+mj-cs"/>
            </a:endParaRPr>
          </a:p>
          <a:p>
            <a:pPr marL="514350" lvl="0" indent="190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400" dirty="0" smtClean="0">
                <a:latin typeface="新細明體" pitchFamily="18" charset="-120"/>
                <a:ea typeface="新細明體" pitchFamily="18" charset="-120"/>
                <a:cs typeface="新細明體" pitchFamily="18" charset="-120"/>
              </a:rPr>
              <a:t>興建公共財的成本高於興建私有財。</a:t>
            </a: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 pitchFamily="18" charset="-120"/>
                <a:ea typeface="新細明體" pitchFamily="18" charset="-120"/>
                <a:cs typeface="新細明體" pitchFamily="18" charset="-120"/>
              </a:rPr>
              <a:t>只有政府清廉，人們才會情願繳稅去享受公共財。</a:t>
            </a:r>
            <a:endParaRPr kumimoji="1" lang="en-US" altLang="zh-TW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新細明體" pitchFamily="18" charset="-120"/>
              <a:ea typeface="新細明體" pitchFamily="18" charset="-120"/>
              <a:cs typeface="新細明體" pitchFamily="18" charset="-120"/>
            </a:endParaRP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 startAt="2"/>
            </a:pPr>
            <a:r>
              <a:rPr lang="zh-TW" altLang="en-US" sz="2800" b="1" dirty="0" smtClean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</a:rPr>
              <a:t>創業家精神</a:t>
            </a:r>
            <a:endParaRPr lang="en-US" altLang="zh-TW" sz="2800" b="1" dirty="0" smtClean="0">
              <a:solidFill>
                <a:srgbClr val="FF0000"/>
              </a:solidFill>
              <a:latin typeface="新細明體" pitchFamily="18" charset="-120"/>
              <a:ea typeface="新細明體" pitchFamily="18" charset="-120"/>
            </a:endParaRPr>
          </a:p>
          <a:p>
            <a:pPr marL="514350" lvl="0" indent="190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400" dirty="0" smtClean="0">
                <a:latin typeface="新細明體" pitchFamily="18" charset="-120"/>
                <a:ea typeface="新細明體" pitchFamily="18" charset="-120"/>
                <a:cs typeface="新細明體" pitchFamily="18" charset="-120"/>
              </a:rPr>
              <a:t>被視為公共財的降低貧富差距會影響低所得者的生產誘因。該公共財的建設必須來自於創新產業的稅收。</a:t>
            </a:r>
            <a:endParaRPr kumimoji="1" lang="en-US" altLang="zh-TW" sz="2400" dirty="0" smtClean="0">
              <a:latin typeface="新細明體" pitchFamily="18" charset="-120"/>
              <a:ea typeface="新細明體" pitchFamily="18" charset="-120"/>
              <a:cs typeface="新細明體" pitchFamily="18" charset="-120"/>
            </a:endParaRP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 startAt="3"/>
            </a:pPr>
            <a:r>
              <a:rPr kumimoji="1" lang="zh-TW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新細明體" pitchFamily="18" charset="-120"/>
                <a:ea typeface="新細明體" pitchFamily="18" charset="-120"/>
                <a:cs typeface="新細明體" pitchFamily="18" charset="-120"/>
              </a:rPr>
              <a:t>開放市場</a:t>
            </a:r>
            <a:endParaRPr kumimoji="1" lang="en-US" altLang="zh-TW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新細明體" pitchFamily="18" charset="-120"/>
              <a:ea typeface="新細明體" pitchFamily="18" charset="-120"/>
              <a:cs typeface="新細明體" pitchFamily="18" charset="-120"/>
            </a:endParaRPr>
          </a:p>
          <a:p>
            <a:pPr marL="514350" lvl="0" indent="190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 pitchFamily="18" charset="-120"/>
                <a:ea typeface="新細明體" pitchFamily="18" charset="-120"/>
                <a:cs typeface="新細明體" pitchFamily="18" charset="-120"/>
              </a:rPr>
              <a:t>不僅提供創新的市場，更讓國內商品的價格結構接近於國際，使得非貿易的福利服務之價格能夠估算。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3569" y="260649"/>
            <a:ext cx="8460432" cy="936104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9.   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瑞典模式的</a:t>
            </a:r>
            <a:r>
              <a:rPr lang="zh-TW" altLang="en-US" sz="4000" b="1" dirty="0" smtClean="0">
                <a:solidFill>
                  <a:srgbClr val="7030A0"/>
                </a:solidFill>
                <a:ea typeface="+mj-ea"/>
                <a:cs typeface="+mj-cs"/>
              </a:rPr>
              <a:t>成功因素</a:t>
            </a:r>
            <a:endParaRPr kumimoji="0" lang="en-US" altLang="zh-TW" sz="4000" b="1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20DD184-F16F-4EC7-B916-4A061BEC3445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536" y="2420888"/>
            <a:ext cx="6911975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sz="48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新細明體" pitchFamily="18" charset="-120"/>
              <a:ea typeface="+mj-ea"/>
              <a:cs typeface="+mj-cs"/>
            </a:endParaRPr>
          </a:p>
        </p:txBody>
      </p:sp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467544" y="836712"/>
            <a:ext cx="6781800" cy="3069704"/>
          </a:xfrm>
        </p:spPr>
        <p:txBody>
          <a:bodyPr/>
          <a:lstStyle/>
          <a:p>
            <a:pPr lvl="0" algn="ctr"/>
            <a:r>
              <a:rPr lang="zh-TW" altLang="en-US" dirty="0" smtClean="0">
                <a:solidFill>
                  <a:srgbClr val="FF0000"/>
                </a:solidFill>
              </a:rPr>
              <a:t>一、</a:t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西方的福利國思想</a:t>
            </a:r>
            <a:endParaRPr lang="zh-TW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20DD184-F16F-4EC7-B916-4A061BEC3445}" type="slidenum">
              <a:rPr lang="zh-TW" altLang="en-US" smtClean="0"/>
              <a:pPr>
                <a:defRPr/>
              </a:pPr>
              <a:t>20</a:t>
            </a:fld>
            <a:endParaRPr lang="en-US" altLang="zh-TW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536" y="2420888"/>
            <a:ext cx="6911975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sz="48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新細明體" pitchFamily="18" charset="-120"/>
              <a:ea typeface="+mj-ea"/>
              <a:cs typeface="+mj-cs"/>
            </a:endParaRPr>
          </a:p>
        </p:txBody>
      </p:sp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467544" y="836712"/>
            <a:ext cx="6781800" cy="3069704"/>
          </a:xfrm>
        </p:spPr>
        <p:txBody>
          <a:bodyPr/>
          <a:lstStyle/>
          <a:p>
            <a:pPr lvl="0" algn="ctr"/>
            <a:r>
              <a:rPr lang="zh-TW" altLang="en-US" dirty="0" smtClean="0">
                <a:solidFill>
                  <a:srgbClr val="FF0000"/>
                </a:solidFill>
              </a:rPr>
              <a:t>三、</a:t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德國的發展</a:t>
            </a:r>
            <a:endParaRPr lang="zh-TW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7674056" cy="1080120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7030A0"/>
                </a:solidFill>
                <a:latin typeface="+mj-ea"/>
              </a:rPr>
              <a:t>1.  </a:t>
            </a:r>
            <a:r>
              <a:rPr lang="zh-TW" altLang="en-US" sz="4000" b="1" dirty="0" smtClean="0">
                <a:solidFill>
                  <a:srgbClr val="7030A0"/>
                </a:solidFill>
                <a:latin typeface="+mj-ea"/>
              </a:rPr>
              <a:t>戰前德國</a:t>
            </a:r>
            <a:endParaRPr lang="zh-TW" altLang="en-US" sz="4000" b="1" dirty="0">
              <a:solidFill>
                <a:srgbClr val="7030A0"/>
              </a:solidFill>
              <a:latin typeface="+mj-ea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611560" y="1484784"/>
            <a:ext cx="7416824" cy="4824536"/>
          </a:xfrm>
        </p:spPr>
        <p:txBody>
          <a:bodyPr>
            <a:normAutofit/>
          </a:bodyPr>
          <a:lstStyle/>
          <a:p>
            <a:r>
              <a:rPr lang="en-US" altLang="zh-TW" sz="2800" dirty="0" smtClean="0"/>
              <a:t>1881</a:t>
            </a:r>
            <a:r>
              <a:rPr lang="zh-TW" altLang="en-US" sz="2800" dirty="0" smtClean="0"/>
              <a:t>德意志帝國威廉一世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俾斯麥首相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，宣布德國建立</a:t>
            </a:r>
            <a:r>
              <a:rPr lang="en-US" altLang="zh-TW" sz="2800" dirty="0" smtClean="0">
                <a:solidFill>
                  <a:srgbClr val="FF0000"/>
                </a:solidFill>
              </a:rPr>
              <a:t>《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社會保障法</a:t>
            </a:r>
            <a:r>
              <a:rPr lang="en-US" altLang="zh-TW" sz="2800" dirty="0" smtClean="0">
                <a:solidFill>
                  <a:srgbClr val="FF0000"/>
                </a:solidFill>
              </a:rPr>
              <a:t>》</a:t>
            </a:r>
            <a:r>
              <a:rPr lang="zh-TW" altLang="en-US" sz="2800" dirty="0" smtClean="0"/>
              <a:t>：在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法律與制度上</a:t>
            </a:r>
            <a:r>
              <a:rPr lang="zh-TW" altLang="en-US" sz="2800" dirty="0" smtClean="0"/>
              <a:t>確立社會保健制度，分成社會保險與社會福利兩部分。</a:t>
            </a:r>
            <a:endParaRPr lang="en-US" altLang="zh-TW" sz="2800" dirty="0" smtClean="0"/>
          </a:p>
          <a:p>
            <a:pPr marL="916686" lvl="1" indent="-514350">
              <a:buFont typeface="+mj-lt"/>
              <a:buAutoNum type="arabicParenR"/>
            </a:pPr>
            <a:r>
              <a:rPr lang="zh-TW" altLang="en-US" sz="2400" dirty="0" smtClean="0"/>
              <a:t>頒布：工人疾病保險法</a:t>
            </a:r>
            <a:r>
              <a:rPr lang="en-US" altLang="zh-TW" sz="2400" dirty="0" smtClean="0"/>
              <a:t>(1883)</a:t>
            </a:r>
            <a:r>
              <a:rPr lang="zh-TW" altLang="en-US" sz="2400" dirty="0" smtClean="0"/>
              <a:t>、事故保險法</a:t>
            </a:r>
            <a:r>
              <a:rPr lang="en-US" altLang="zh-TW" sz="2400" dirty="0" smtClean="0"/>
              <a:t>(1884)</a:t>
            </a:r>
            <a:r>
              <a:rPr lang="zh-TW" altLang="en-US" sz="2400" dirty="0" smtClean="0"/>
              <a:t>、年養老和傷殘保險法</a:t>
            </a:r>
            <a:r>
              <a:rPr lang="en-US" altLang="zh-TW" sz="2400" dirty="0" smtClean="0"/>
              <a:t>(1887)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marL="916686" lvl="1" indent="-514350">
              <a:buFont typeface="+mj-lt"/>
              <a:buAutoNum type="arabicParenR"/>
            </a:pPr>
            <a:r>
              <a:rPr lang="en-US" altLang="zh-TW" sz="2400" dirty="0" smtClean="0">
                <a:solidFill>
                  <a:srgbClr val="FF0000"/>
                </a:solidFill>
              </a:rPr>
              <a:t>1911</a:t>
            </a:r>
            <a:r>
              <a:rPr lang="zh-TW" altLang="en-US" sz="2400" dirty="0" smtClean="0">
                <a:solidFill>
                  <a:srgbClr val="FF0000"/>
                </a:solidFill>
              </a:rPr>
              <a:t>年</a:t>
            </a:r>
            <a:r>
              <a:rPr lang="zh-TW" altLang="en-US" sz="2400" dirty="0" smtClean="0"/>
              <a:t>合併頒布</a:t>
            </a:r>
            <a:r>
              <a:rPr lang="en-US" altLang="zh-TW" sz="2400" dirty="0" smtClean="0">
                <a:solidFill>
                  <a:srgbClr val="FF0000"/>
                </a:solidFill>
              </a:rPr>
              <a:t>《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帝國保險規定</a:t>
            </a:r>
            <a:r>
              <a:rPr lang="en-US" altLang="zh-TW" sz="2400" dirty="0" smtClean="0">
                <a:solidFill>
                  <a:srgbClr val="FF0000"/>
                </a:solidFill>
              </a:rPr>
              <a:t>》</a:t>
            </a:r>
            <a:r>
              <a:rPr lang="zh-TW" altLang="en-US" sz="2400" dirty="0" smtClean="0"/>
              <a:t>。職員保險</a:t>
            </a:r>
            <a:r>
              <a:rPr lang="en-US" altLang="zh-TW" sz="2400" dirty="0" smtClean="0"/>
              <a:t>(1911)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marL="916686" lvl="1" indent="-514350">
              <a:buFont typeface="+mj-lt"/>
              <a:buAutoNum type="arabicParenR"/>
            </a:pPr>
            <a:r>
              <a:rPr lang="zh-TW" altLang="en-US" sz="2400" dirty="0" smtClean="0"/>
              <a:t>一戰後，礦工保險</a:t>
            </a:r>
            <a:r>
              <a:rPr lang="en-US" altLang="zh-TW" sz="2400" dirty="0" smtClean="0"/>
              <a:t>(1923)</a:t>
            </a:r>
            <a:r>
              <a:rPr lang="zh-TW" altLang="en-US" sz="2400" dirty="0" smtClean="0"/>
              <a:t>、失業保險</a:t>
            </a:r>
            <a:r>
              <a:rPr lang="en-US" altLang="zh-TW" sz="2400" dirty="0" smtClean="0"/>
              <a:t>(1927)</a:t>
            </a:r>
            <a:r>
              <a:rPr lang="zh-TW" altLang="en-US" sz="2400" dirty="0" smtClean="0"/>
              <a:t>。</a:t>
            </a:r>
            <a:endParaRPr lang="zh-TW" altLang="en-US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611188" y="260350"/>
            <a:ext cx="8532812" cy="865188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rgbClr val="7030A0"/>
                </a:solidFill>
              </a:rPr>
              <a:t>2.  </a:t>
            </a:r>
            <a:r>
              <a:rPr lang="zh-TW" altLang="en-US" sz="4000" dirty="0" smtClean="0">
                <a:solidFill>
                  <a:srgbClr val="7030A0"/>
                </a:solidFill>
              </a:rPr>
              <a:t>二戰後的西德（西佔區）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1079500" y="1484313"/>
            <a:ext cx="8064500" cy="5113337"/>
          </a:xfrm>
        </p:spPr>
        <p:txBody>
          <a:bodyPr>
            <a:noAutofit/>
          </a:bodyPr>
          <a:lstStyle/>
          <a:p>
            <a:r>
              <a:rPr lang="en-US" altLang="zh-TW" sz="2800" dirty="0" smtClean="0"/>
              <a:t>1948</a:t>
            </a:r>
            <a:r>
              <a:rPr lang="zh-TW" altLang="en-US" sz="2800" dirty="0" smtClean="0"/>
              <a:t>年自由民主黨艾哈德（</a:t>
            </a:r>
            <a:r>
              <a:rPr lang="en-US" altLang="zh-TW" sz="2800" dirty="0" smtClean="0"/>
              <a:t>L. Erhard</a:t>
            </a:r>
            <a:r>
              <a:rPr lang="zh-TW" altLang="en-US" sz="2800" dirty="0" smtClean="0"/>
              <a:t>）任西站區的經濟管理局長，建立了</a:t>
            </a:r>
            <a:r>
              <a:rPr lang="zh-TW" altLang="en-US" sz="2800" dirty="0" smtClean="0">
                <a:solidFill>
                  <a:srgbClr val="7030A0"/>
                </a:solidFill>
              </a:rPr>
              <a:t>社會市場經濟體制</a:t>
            </a:r>
            <a:r>
              <a:rPr lang="zh-TW" altLang="en-US" sz="2800" dirty="0" smtClean="0"/>
              <a:t>，背離自由主義，也拋棄統制經濟，接納</a:t>
            </a:r>
            <a:r>
              <a:rPr lang="zh-TW" altLang="en-US" sz="2800" b="1" dirty="0" smtClean="0">
                <a:solidFill>
                  <a:srgbClr val="7030A0"/>
                </a:solidFill>
              </a:rPr>
              <a:t>秩序自由主義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lvl="1"/>
            <a:r>
              <a:rPr lang="zh-TW" altLang="en-US" sz="2400" dirty="0" smtClean="0">
                <a:solidFill>
                  <a:srgbClr val="FF0000"/>
                </a:solidFill>
              </a:rPr>
              <a:t>要點：</a:t>
            </a:r>
            <a:r>
              <a:rPr lang="zh-TW" altLang="en-US" sz="2400" dirty="0" smtClean="0"/>
              <a:t>需要一個強大的國家來建立和維持一個競爭秩序，但反對國家積極干預經濟過程。</a:t>
            </a:r>
            <a:endParaRPr lang="en-US" altLang="zh-TW" sz="2400" dirty="0" smtClean="0"/>
          </a:p>
          <a:p>
            <a:pPr lvl="1"/>
            <a:r>
              <a:rPr lang="zh-TW" altLang="en-US" sz="2400" dirty="0" smtClean="0">
                <a:solidFill>
                  <a:srgbClr val="FF0000"/>
                </a:solidFill>
              </a:rPr>
              <a:t>原則：</a:t>
            </a:r>
            <a:r>
              <a:rPr lang="zh-TW" altLang="en-US" sz="2400" dirty="0" smtClean="0"/>
              <a:t>市場自由進出自由立約、高度保護的私有產權、限制利益集團的權力、穩定的幣制、不干預市場價格。</a:t>
            </a:r>
            <a:endParaRPr lang="en-US" altLang="zh-TW" sz="2400" dirty="0" smtClean="0"/>
          </a:p>
          <a:p>
            <a:pPr lvl="1"/>
            <a:r>
              <a:rPr lang="zh-TW" altLang="en-US" sz="2400" dirty="0" smtClean="0">
                <a:solidFill>
                  <a:srgbClr val="FF0000"/>
                </a:solidFill>
              </a:rPr>
              <a:t>實際運作</a:t>
            </a:r>
            <a:r>
              <a:rPr lang="zh-TW" altLang="en-US" sz="2400" dirty="0" smtClean="0"/>
              <a:t>上，</a:t>
            </a:r>
            <a:r>
              <a:rPr lang="en-US" altLang="zh-TW" sz="2400" dirty="0" smtClean="0"/>
              <a:t>ad hoc </a:t>
            </a:r>
            <a:r>
              <a:rPr lang="zh-TW" altLang="en-US" sz="2400" dirty="0" smtClean="0"/>
              <a:t>結果取向成分居多，程序取向常出現偏差。</a:t>
            </a:r>
            <a:endParaRPr lang="zh-TW" altLang="en-US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611188" y="1"/>
            <a:ext cx="8532812" cy="1124744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rgbClr val="7030A0"/>
                </a:solidFill>
                <a:effectLst/>
              </a:rPr>
              <a:t>3.   </a:t>
            </a:r>
            <a:r>
              <a:rPr lang="zh-TW" altLang="en-US" sz="4000" dirty="0" smtClean="0">
                <a:solidFill>
                  <a:srgbClr val="7030A0"/>
                </a:solidFill>
                <a:effectLst/>
              </a:rPr>
              <a:t>二戰後初期的政策</a:t>
            </a:r>
            <a:endParaRPr lang="zh-TW" altLang="en-US" sz="4000" dirty="0">
              <a:solidFill>
                <a:srgbClr val="7030A0"/>
              </a:solidFill>
              <a:effectLst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755650" y="1196752"/>
            <a:ext cx="8388350" cy="5329237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altLang="zh-TW" sz="2800" dirty="0" smtClean="0"/>
              <a:t>1945</a:t>
            </a:r>
            <a:r>
              <a:rPr lang="zh-TW" altLang="en-US" sz="2800" dirty="0" smtClean="0"/>
              <a:t>年：社會安全政策</a:t>
            </a:r>
          </a:p>
          <a:p>
            <a:pPr lvl="1">
              <a:lnSpc>
                <a:spcPct val="110000"/>
              </a:lnSpc>
            </a:pPr>
            <a:r>
              <a:rPr lang="zh-TW" altLang="en-US" sz="2800" dirty="0" smtClean="0"/>
              <a:t>失業保險、農民老年救濟、聯邦助房補貼、事故保險、兒童補貼等。</a:t>
            </a:r>
            <a:endParaRPr lang="en-US" altLang="zh-TW" sz="28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altLang="zh-TW" sz="2800" dirty="0" smtClean="0"/>
              <a:t>1957</a:t>
            </a:r>
            <a:r>
              <a:rPr lang="zh-TW" altLang="en-US" sz="2800" dirty="0" smtClean="0"/>
              <a:t>年：年金政策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將養老金定義為就業時期的工資替代：必須滿足推修後的全部生活，並能分享經濟成長的福利。</a:t>
            </a:r>
            <a:endParaRPr lang="en-US" altLang="zh-TW" sz="28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altLang="zh-TW" sz="2800" dirty="0" smtClean="0"/>
              <a:t>1969</a:t>
            </a:r>
            <a:r>
              <a:rPr lang="zh-TW" altLang="en-US" sz="2800" dirty="0" smtClean="0"/>
              <a:t>年：促進勞動法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聯邦教育、勞動促進、職業培訓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完成福利國家的轉型。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611188" y="260350"/>
            <a:ext cx="8532812" cy="936625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rgbClr val="7030A0"/>
                </a:solidFill>
                <a:effectLst/>
                <a:latin typeface="+mn-lt"/>
              </a:rPr>
              <a:t>4.</a:t>
            </a:r>
            <a:r>
              <a:rPr lang="zh-TW" altLang="en-US" sz="4000" dirty="0" smtClean="0">
                <a:solidFill>
                  <a:srgbClr val="7030A0"/>
                </a:solidFill>
                <a:effectLst/>
                <a:latin typeface="+mn-lt"/>
              </a:rPr>
              <a:t>  </a:t>
            </a:r>
            <a:r>
              <a:rPr lang="en-US" altLang="zh-TW" sz="4000" dirty="0" smtClean="0"/>
              <a:t>1970</a:t>
            </a:r>
            <a:r>
              <a:rPr lang="zh-TW" altLang="en-US" sz="4000" dirty="0" smtClean="0"/>
              <a:t>年代</a:t>
            </a:r>
            <a:endParaRPr lang="zh-TW" altLang="en-US" sz="4000" dirty="0">
              <a:solidFill>
                <a:srgbClr val="7030A0"/>
              </a:solidFill>
              <a:effectLst/>
              <a:latin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1187624" y="1412776"/>
            <a:ext cx="7281863" cy="4657725"/>
          </a:xfrm>
        </p:spPr>
        <p:txBody>
          <a:bodyPr>
            <a:normAutofit/>
          </a:bodyPr>
          <a:lstStyle/>
          <a:p>
            <a:pPr marL="596646" indent="-514350"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en-US" sz="2800" dirty="0" smtClean="0"/>
              <a:t>沈重的國家負擔：</a:t>
            </a:r>
            <a:endParaRPr lang="en-US" altLang="zh-TW" sz="2800" dirty="0" smtClean="0"/>
          </a:p>
          <a:p>
            <a:pPr marL="916686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500" dirty="0" smtClean="0"/>
              <a:t>國家財政負擔沈重。</a:t>
            </a:r>
            <a:endParaRPr lang="en-US" altLang="zh-TW" sz="2500" dirty="0" smtClean="0"/>
          </a:p>
          <a:p>
            <a:pPr marL="916686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500" dirty="0" smtClean="0"/>
              <a:t>勞工成本提升。</a:t>
            </a:r>
            <a:endParaRPr lang="en-US" altLang="zh-TW" sz="2500" dirty="0" smtClean="0"/>
          </a:p>
          <a:p>
            <a:pPr marL="916686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500" dirty="0" smtClean="0"/>
              <a:t>社會資源浪費。</a:t>
            </a:r>
            <a:endParaRPr lang="en-US" altLang="zh-TW" sz="2500" dirty="0" smtClean="0"/>
          </a:p>
          <a:p>
            <a:pPr marL="916686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500" dirty="0" smtClean="0"/>
              <a:t>全球化競爭激烈。</a:t>
            </a:r>
            <a:endParaRPr lang="en-US" altLang="zh-TW" sz="2500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539750" y="0"/>
            <a:ext cx="8604250" cy="1196752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rgbClr val="7030A0"/>
                </a:solidFill>
              </a:rPr>
              <a:t>5.  1980 </a:t>
            </a:r>
            <a:r>
              <a:rPr lang="zh-TW" altLang="en-US" sz="4000" dirty="0" smtClean="0">
                <a:solidFill>
                  <a:srgbClr val="7030A0"/>
                </a:solidFill>
              </a:rPr>
              <a:t>年代後期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827088" y="1484313"/>
            <a:ext cx="8316912" cy="4764087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en-US" altLang="zh-TW" sz="2800" dirty="0" smtClean="0"/>
              <a:t>1970 </a:t>
            </a:r>
            <a:r>
              <a:rPr lang="zh-TW" altLang="en-US" sz="2800" dirty="0" smtClean="0"/>
              <a:t>年代後期，宏觀調控效果還不錯，但兩次石油危機之後，充分就又和價格穩定兩目標都落空。</a:t>
            </a:r>
            <a:endParaRPr lang="en-US" altLang="zh-TW" sz="2800" dirty="0" smtClean="0"/>
          </a:p>
          <a:p>
            <a:pPr marL="514350" indent="-51435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en-US" altLang="zh-TW" sz="2800" dirty="0" smtClean="0"/>
              <a:t>1980 </a:t>
            </a:r>
            <a:r>
              <a:rPr lang="zh-TW" altLang="en-US" sz="2800" dirty="0" smtClean="0"/>
              <a:t>年代後期，跟隨美國改採供給面經濟學。</a:t>
            </a:r>
            <a:endParaRPr lang="en-US" altLang="zh-TW" sz="2800" dirty="0" smtClean="0"/>
          </a:p>
          <a:p>
            <a:pPr marL="514350" indent="-51435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en-US" altLang="zh-TW" sz="2800" dirty="0" smtClean="0"/>
              <a:t>1990</a:t>
            </a:r>
            <a:r>
              <a:rPr lang="zh-TW" altLang="en-US" sz="2800" dirty="0" smtClean="0"/>
              <a:t>年兩德統一後，試圖重建經濟自由與社會穩定之間的平衡。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684213" y="0"/>
            <a:ext cx="8459787" cy="1124744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rgbClr val="7030A0"/>
                </a:solidFill>
              </a:rPr>
              <a:t>6.  </a:t>
            </a:r>
            <a:r>
              <a:rPr lang="zh-TW" altLang="en-US" sz="4000" dirty="0" smtClean="0">
                <a:solidFill>
                  <a:srgbClr val="7030A0"/>
                </a:solidFill>
              </a:rPr>
              <a:t>哈茲就業方案：</a:t>
            </a:r>
            <a:r>
              <a:rPr lang="en-US" altLang="zh-TW" sz="3200" dirty="0" err="1" smtClean="0">
                <a:solidFill>
                  <a:srgbClr val="7030A0"/>
                </a:solidFill>
              </a:rPr>
              <a:t>Hartz-Konzept</a:t>
            </a:r>
            <a:endParaRPr lang="zh-TW" altLang="en-US" sz="3200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827088" y="1412875"/>
            <a:ext cx="8316912" cy="4835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altLang="zh-TW" sz="2800" dirty="0" smtClean="0"/>
              <a:t>2002</a:t>
            </a:r>
            <a:r>
              <a:rPr lang="zh-TW" altLang="en-US" sz="2800" dirty="0" smtClean="0"/>
              <a:t>年方案。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arenR"/>
            </a:pPr>
            <a:r>
              <a:rPr lang="zh-TW" altLang="en-US" sz="2800" dirty="0" smtClean="0"/>
              <a:t>目標：三年內將</a:t>
            </a:r>
            <a:r>
              <a:rPr lang="en-US" altLang="zh-TW" sz="2800" dirty="0" smtClean="0"/>
              <a:t>400</a:t>
            </a:r>
            <a:r>
              <a:rPr lang="zh-TW" altLang="en-US" sz="2800" dirty="0" smtClean="0"/>
              <a:t>萬失業人口減半。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arenR"/>
            </a:pPr>
            <a:r>
              <a:rPr lang="zh-TW" altLang="en-US" sz="2800" dirty="0" smtClean="0"/>
              <a:t>措施：</a:t>
            </a:r>
            <a:endParaRPr lang="en-US" altLang="zh-TW" sz="2800" dirty="0" smtClean="0"/>
          </a:p>
          <a:p>
            <a:pPr marL="916686" lvl="1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降低個人與公司稅率。</a:t>
            </a:r>
            <a:endParaRPr lang="en-US" altLang="zh-TW" sz="2800" dirty="0" smtClean="0"/>
          </a:p>
          <a:p>
            <a:pPr marL="916686" lvl="1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看病住院的部分負擔。</a:t>
            </a:r>
          </a:p>
          <a:p>
            <a:pPr marL="916686" lvl="1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削減失業救濟金，刪除拒絕再就業者。</a:t>
            </a:r>
            <a:endParaRPr lang="en-US" altLang="zh-TW" sz="2800" dirty="0" smtClean="0"/>
          </a:p>
          <a:p>
            <a:pPr marL="916686" lvl="1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推持退休年限 </a:t>
            </a:r>
            <a:r>
              <a:rPr lang="en-US" altLang="zh-TW" sz="2800" dirty="0" smtClean="0"/>
              <a:t>67</a:t>
            </a:r>
            <a:r>
              <a:rPr lang="zh-TW" altLang="en-US" sz="2800" dirty="0" smtClean="0"/>
              <a:t>歲 。</a:t>
            </a:r>
            <a:endParaRPr lang="en-US" altLang="zh-TW" sz="2800" dirty="0" smtClean="0"/>
          </a:p>
          <a:p>
            <a:pPr marL="916686" lvl="1" indent="-514350">
              <a:buFont typeface="Wingdings" pitchFamily="2" charset="2"/>
              <a:buAutoNum type="circleNumWdWhitePlain"/>
            </a:pPr>
            <a:r>
              <a:rPr lang="en-US" altLang="zh-TW" sz="2800" dirty="0" smtClean="0"/>
              <a:t>2005</a:t>
            </a:r>
            <a:r>
              <a:rPr lang="zh-TW" altLang="en-US" sz="2800" dirty="0" smtClean="0"/>
              <a:t>修正退休金：第一年為原薪資 </a:t>
            </a:r>
            <a:r>
              <a:rPr lang="en-US" altLang="zh-TW" sz="2800" dirty="0" smtClean="0"/>
              <a:t>60%</a:t>
            </a:r>
            <a:r>
              <a:rPr lang="zh-TW" altLang="en-US" sz="2800" dirty="0" smtClean="0"/>
              <a:t>，第二年起為每月</a:t>
            </a:r>
            <a:r>
              <a:rPr lang="en-US" altLang="zh-TW" sz="2800" dirty="0" smtClean="0"/>
              <a:t>359</a:t>
            </a:r>
            <a:r>
              <a:rPr lang="zh-TW" altLang="en-US" sz="2800" dirty="0" smtClean="0"/>
              <a:t>歐元。</a:t>
            </a:r>
            <a:endParaRPr lang="en-US" altLang="zh-TW" sz="2800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20DD184-F16F-4EC7-B916-4A061BEC3445}" type="slidenum">
              <a:rPr lang="zh-TW" altLang="en-US" smtClean="0"/>
              <a:pPr>
                <a:defRPr/>
              </a:pPr>
              <a:t>27</a:t>
            </a:fld>
            <a:endParaRPr lang="en-US" altLang="zh-TW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536" y="2420888"/>
            <a:ext cx="6911975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sz="48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新細明體" pitchFamily="18" charset="-120"/>
              <a:ea typeface="+mj-ea"/>
              <a:cs typeface="+mj-cs"/>
            </a:endParaRPr>
          </a:p>
        </p:txBody>
      </p:sp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467544" y="836712"/>
            <a:ext cx="6781800" cy="3069704"/>
          </a:xfrm>
        </p:spPr>
        <p:txBody>
          <a:bodyPr/>
          <a:lstStyle/>
          <a:p>
            <a:pPr lvl="0" algn="ctr"/>
            <a:r>
              <a:rPr lang="zh-TW" altLang="en-US" dirty="0" smtClean="0">
                <a:solidFill>
                  <a:srgbClr val="FF0000"/>
                </a:solidFill>
              </a:rPr>
              <a:t>四、</a:t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英國的發展</a:t>
            </a:r>
            <a:endParaRPr lang="zh-TW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322128" cy="1008112"/>
          </a:xfrm>
        </p:spPr>
        <p:txBody>
          <a:bodyPr>
            <a:normAutofit/>
          </a:bodyPr>
          <a:lstStyle/>
          <a:p>
            <a:r>
              <a:rPr lang="en-US" altLang="zh-TW" sz="4400" b="1" dirty="0" smtClean="0">
                <a:solidFill>
                  <a:srgbClr val="FF0000"/>
                </a:solidFill>
              </a:rPr>
              <a:t>1.  </a:t>
            </a:r>
            <a:r>
              <a:rPr lang="zh-TW" altLang="en-US" sz="4400" dirty="0" smtClean="0">
                <a:solidFill>
                  <a:srgbClr val="FF0000"/>
                </a:solidFill>
              </a:rPr>
              <a:t>早期的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英國</a:t>
            </a:r>
            <a:endParaRPr lang="zh-TW" altLang="en-US" sz="4400" b="1" dirty="0">
              <a:solidFill>
                <a:srgbClr val="FF0000"/>
              </a:solidFill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755576" y="1556792"/>
            <a:ext cx="8388424" cy="4824536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傳統上來自民間的救濟：教會團體、</a:t>
            </a:r>
            <a:r>
              <a:rPr lang="en-US" altLang="zh-TW" sz="2800" dirty="0" smtClean="0"/>
              <a:t>Friendly Society</a:t>
            </a:r>
            <a:r>
              <a:rPr lang="zh-TW" altLang="en-US" sz="2800" dirty="0" smtClean="0"/>
              <a:t>、共濟會。</a:t>
            </a:r>
            <a:endParaRPr lang="en-US" altLang="zh-TW" sz="28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altLang="zh-TW" sz="2800" dirty="0" smtClean="0">
                <a:solidFill>
                  <a:srgbClr val="7030A0"/>
                </a:solidFill>
              </a:rPr>
              <a:t>1601</a:t>
            </a:r>
            <a:r>
              <a:rPr lang="zh-TW" altLang="en-US" sz="2800" dirty="0" smtClean="0">
                <a:solidFill>
                  <a:srgbClr val="7030A0"/>
                </a:solidFill>
              </a:rPr>
              <a:t>年的濟貧法：</a:t>
            </a:r>
            <a:r>
              <a:rPr lang="zh-TW" altLang="en-US" sz="2800" dirty="0" smtClean="0"/>
              <a:t>制止遊民流量街頭。</a:t>
            </a:r>
            <a:endParaRPr lang="en-US" altLang="zh-TW" sz="2800" dirty="0" smtClean="0"/>
          </a:p>
          <a:p>
            <a:pPr lvl="1">
              <a:lnSpc>
                <a:spcPct val="150000"/>
              </a:lnSpc>
            </a:pPr>
            <a:r>
              <a:rPr lang="zh-TW" altLang="en-US" sz="2500" dirty="0" smtClean="0"/>
              <a:t>作法：強迫他們進入貧民習藝所，以體力換取生活。</a:t>
            </a:r>
            <a:endParaRPr lang="en-US" altLang="zh-TW" sz="2500" dirty="0" smtClean="0"/>
          </a:p>
          <a:p>
            <a:pPr lvl="1">
              <a:lnSpc>
                <a:spcPct val="150000"/>
              </a:lnSpc>
            </a:pPr>
            <a:r>
              <a:rPr lang="zh-TW" altLang="en-US" sz="2500" dirty="0" smtClean="0"/>
              <a:t>時代背景：古典經濟學的放任主義</a:t>
            </a:r>
            <a:r>
              <a:rPr lang="zh-TW" altLang="en-US" sz="2400" dirty="0" smtClean="0"/>
              <a:t>。</a:t>
            </a:r>
            <a:endParaRPr lang="en-US" altLang="zh-TW" sz="2500" dirty="0" smtClean="0"/>
          </a:p>
          <a:p>
            <a:pPr lvl="1">
              <a:lnSpc>
                <a:spcPct val="150000"/>
              </a:lnSpc>
            </a:pPr>
            <a:r>
              <a:rPr lang="zh-TW" altLang="en-US" sz="2800" dirty="0" smtClean="0"/>
              <a:t>馬爾薩斯：貧困是自然律，救濟無濟於事。救濟</a:t>
            </a:r>
            <a:r>
              <a:rPr lang="en-US" altLang="zh-TW" sz="2800" dirty="0" smtClean="0"/>
              <a:t>&gt;</a:t>
            </a:r>
            <a:r>
              <a:rPr lang="zh-TW" altLang="en-US" sz="2800" dirty="0" smtClean="0"/>
              <a:t>人口成長</a:t>
            </a:r>
            <a:r>
              <a:rPr lang="en-US" altLang="zh-TW" sz="2800" dirty="0" smtClean="0"/>
              <a:t>&gt;</a:t>
            </a:r>
            <a:r>
              <a:rPr lang="zh-TW" altLang="en-US" sz="2800" dirty="0" smtClean="0"/>
              <a:t>貧窮陷阱。</a:t>
            </a:r>
            <a:endParaRPr lang="en-US" altLang="zh-TW" sz="2800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684213" y="0"/>
            <a:ext cx="8459787" cy="1125538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rgbClr val="7030A0"/>
                </a:solidFill>
              </a:rPr>
              <a:t>2.  </a:t>
            </a:r>
            <a:r>
              <a:rPr lang="zh-TW" altLang="en-US" sz="4000" dirty="0" smtClean="0">
                <a:solidFill>
                  <a:srgbClr val="7030A0"/>
                </a:solidFill>
              </a:rPr>
              <a:t>德國興起的威脅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971550" y="1196975"/>
            <a:ext cx="8172450" cy="50514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zh-TW" altLang="en-US" sz="2800" dirty="0" smtClean="0"/>
              <a:t>因應德國的</a:t>
            </a:r>
            <a:r>
              <a:rPr lang="zh-TW" altLang="en-US" sz="2800" b="1" dirty="0" smtClean="0"/>
              <a:t>社會保障法</a:t>
            </a:r>
            <a:r>
              <a:rPr lang="zh-TW" altLang="en-US" sz="2800" dirty="0" smtClean="0"/>
              <a:t> </a:t>
            </a:r>
            <a:r>
              <a:rPr lang="en-US" altLang="zh-TW" sz="2800" dirty="0" smtClean="0"/>
              <a:t>(</a:t>
            </a:r>
            <a:r>
              <a:rPr lang="en-US" altLang="zh-TW" sz="2800" dirty="0" smtClean="0">
                <a:solidFill>
                  <a:srgbClr val="FF0000"/>
                </a:solidFill>
              </a:rPr>
              <a:t>1911</a:t>
            </a:r>
            <a:r>
              <a:rPr lang="zh-TW" altLang="en-US" sz="2800" dirty="0" smtClean="0">
                <a:solidFill>
                  <a:srgbClr val="FF0000"/>
                </a:solidFill>
              </a:rPr>
              <a:t>年</a:t>
            </a:r>
            <a:r>
              <a:rPr lang="zh-TW" altLang="en-US" sz="2800" dirty="0" smtClean="0"/>
              <a:t>合併單法而頒布的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帝國保險規定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arenR"/>
            </a:pPr>
            <a:r>
              <a:rPr lang="zh-TW" altLang="en-US" sz="2800" dirty="0" smtClean="0"/>
              <a:t>英國</a:t>
            </a:r>
            <a:r>
              <a:rPr lang="en-US" altLang="zh-TW" sz="2800" dirty="0" smtClean="0"/>
              <a:t>1884</a:t>
            </a:r>
            <a:r>
              <a:rPr lang="zh-TW" altLang="en-US" sz="2800" dirty="0" smtClean="0"/>
              <a:t>年憲法改革，擴大選民人數。後，費邊社、工黨成立。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arenR"/>
            </a:pPr>
            <a:r>
              <a:rPr lang="en-US" altLang="zh-TW" sz="2800" dirty="0" smtClean="0"/>
              <a:t>1906</a:t>
            </a:r>
            <a:r>
              <a:rPr lang="zh-TW" altLang="en-US" sz="2800" dirty="0" smtClean="0"/>
              <a:t>年大選，</a:t>
            </a:r>
            <a:r>
              <a:rPr lang="zh-TW" altLang="en-US" sz="2800" dirty="0" smtClean="0">
                <a:solidFill>
                  <a:srgbClr val="FF0000"/>
                </a:solidFill>
              </a:rPr>
              <a:t>自由黨勝選</a:t>
            </a:r>
            <a:r>
              <a:rPr lang="zh-TW" altLang="en-US" sz="2800" dirty="0" smtClean="0"/>
              <a:t>，勞合喬治</a:t>
            </a:r>
            <a:r>
              <a:rPr lang="en-US" altLang="zh-TW" sz="2800" dirty="0" smtClean="0"/>
              <a:t>(Lloyd George) </a:t>
            </a:r>
            <a:r>
              <a:rPr lang="zh-TW" altLang="en-US" sz="2800" dirty="0" smtClean="0"/>
              <a:t>任首相。工黨初登政治舞台。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arenR"/>
            </a:pPr>
            <a:r>
              <a:rPr lang="en-US" altLang="zh-TW" sz="2800" dirty="0" smtClean="0"/>
              <a:t>1908</a:t>
            </a:r>
            <a:r>
              <a:rPr lang="zh-TW" altLang="en-US" sz="2800" dirty="0" smtClean="0"/>
              <a:t>年英首相勞合喬治訪問德國，見到德國人健康水準不斷提高而深感憂慮。當時，英國每五個服務兩年的士兵，僅有兩人體位合格。</a:t>
            </a:r>
            <a:endParaRPr lang="en-US" altLang="zh-TW" sz="2800" dirty="0" smtClean="0"/>
          </a:p>
          <a:p>
            <a:endParaRPr lang="zh-TW" alt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611560" y="332656"/>
            <a:ext cx="8146152" cy="1070992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ct val="0"/>
              </a:spcBef>
            </a:pPr>
            <a:r>
              <a:rPr kumimoji="1" lang="en-US" altLang="zh-TW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  </a:t>
            </a:r>
            <a:r>
              <a:rPr kumimoji="1" lang="zh-TW" alt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兩類別的社會主義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55576" y="1340768"/>
            <a:ext cx="640871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3" indent="19050"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FF0000"/>
                </a:solidFill>
              </a:rPr>
              <a:t> 熱的社會主義：</a:t>
            </a:r>
            <a:endParaRPr lang="en-US" altLang="zh-TW" sz="2800" dirty="0" smtClean="0">
              <a:solidFill>
                <a:srgbClr val="FF0000"/>
              </a:solidFill>
            </a:endParaRPr>
          </a:p>
          <a:p>
            <a:pPr marL="457200" lvl="4" indent="190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革命起家、共產主義。</a:t>
            </a:r>
            <a:endParaRPr lang="en-US" altLang="zh-TW" sz="2800" dirty="0" smtClean="0"/>
          </a:p>
          <a:p>
            <a:pPr marL="457200" lvl="4" indent="190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生產資源與生產工具為國家所有。</a:t>
            </a:r>
            <a:endParaRPr lang="en-US" altLang="zh-TW" sz="2800" dirty="0" smtClean="0"/>
          </a:p>
          <a:p>
            <a:pPr marL="457200" lvl="4" indent="190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國營企業。</a:t>
            </a:r>
            <a:endParaRPr lang="en-US" altLang="zh-TW" sz="2800" dirty="0" smtClean="0"/>
          </a:p>
          <a:p>
            <a:pPr marL="457200" lvl="4" indent="190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計畫經濟型社會主義。</a:t>
            </a:r>
            <a:endParaRPr lang="en-US" altLang="zh-TW" sz="2800" dirty="0" smtClean="0"/>
          </a:p>
          <a:p>
            <a:pPr marL="0" lvl="3" indent="19050"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FF0000"/>
                </a:solidFill>
              </a:rPr>
              <a:t>冷的社會主義：</a:t>
            </a:r>
            <a:endParaRPr lang="en-US" altLang="zh-TW" sz="2800" dirty="0" smtClean="0">
              <a:solidFill>
                <a:srgbClr val="FF0000"/>
              </a:solidFill>
            </a:endParaRPr>
          </a:p>
          <a:p>
            <a:pPr marL="457200" lvl="4" indent="190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漸進改革運動、費邊主義。</a:t>
            </a:r>
            <a:endParaRPr lang="en-US" altLang="zh-TW" sz="2800" dirty="0" smtClean="0"/>
          </a:p>
          <a:p>
            <a:pPr marL="457200" lvl="4" indent="190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國家對產出的支配與服務的提供。</a:t>
            </a:r>
            <a:endParaRPr lang="en-US" altLang="zh-TW" sz="2800" dirty="0" smtClean="0"/>
          </a:p>
          <a:p>
            <a:pPr marL="457200" lvl="4" indent="190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可以私營。</a:t>
            </a:r>
            <a:endParaRPr lang="en-US" altLang="zh-TW" sz="2800" dirty="0" smtClean="0"/>
          </a:p>
          <a:p>
            <a:pPr marL="457200" lvl="4" indent="190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 福利國家行社會主義。</a:t>
            </a:r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684213" y="188913"/>
            <a:ext cx="8459787" cy="792162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rgbClr val="7030A0"/>
                </a:solidFill>
              </a:rPr>
              <a:t>3.  </a:t>
            </a:r>
            <a:r>
              <a:rPr lang="zh-TW" altLang="en-US" sz="4000" dirty="0" smtClean="0">
                <a:solidFill>
                  <a:srgbClr val="7030A0"/>
                </a:solidFill>
              </a:rPr>
              <a:t>自由黨的福利政策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900113" y="1268413"/>
            <a:ext cx="8243887" cy="52324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zh-TW" altLang="en-US" sz="2800" dirty="0" smtClean="0"/>
              <a:t>勞合喬治首相頒布一系列的福利立法：</a:t>
            </a:r>
            <a:endParaRPr lang="en-US" altLang="zh-TW" sz="2800" dirty="0" smtClean="0"/>
          </a:p>
          <a:p>
            <a:pPr marL="858837" lvl="1" indent="-514350">
              <a:buFont typeface="Wingdings" pitchFamily="2" charset="2"/>
              <a:buAutoNum type="circleNumWdWhitePlain"/>
            </a:pPr>
            <a:r>
              <a:rPr lang="en-US" altLang="zh-TW" sz="2800" dirty="0" smtClean="0"/>
              <a:t>1906 </a:t>
            </a:r>
            <a:r>
              <a:rPr lang="zh-TW" altLang="en-US" sz="2800" dirty="0" smtClean="0"/>
              <a:t>教育法：學校提供貧童膳食。</a:t>
            </a:r>
            <a:endParaRPr lang="en-US" altLang="zh-TW" sz="2800" dirty="0" smtClean="0"/>
          </a:p>
          <a:p>
            <a:pPr marL="858837" lvl="1" indent="-514350">
              <a:buFont typeface="Wingdings" pitchFamily="2" charset="2"/>
              <a:buAutoNum type="circleNumWdWhitePlain"/>
            </a:pPr>
            <a:r>
              <a:rPr lang="en-US" altLang="zh-TW" sz="2800" dirty="0" smtClean="0"/>
              <a:t>1908</a:t>
            </a:r>
            <a:r>
              <a:rPr lang="zh-TW" altLang="en-US" sz="2800" dirty="0" smtClean="0"/>
              <a:t> 兒童法：禁止虐童。</a:t>
            </a:r>
            <a:endParaRPr lang="en-US" altLang="zh-TW" sz="2800" dirty="0" smtClean="0"/>
          </a:p>
          <a:p>
            <a:pPr marL="858837" lvl="1" indent="-514350">
              <a:buFont typeface="Wingdings" pitchFamily="2" charset="2"/>
              <a:buAutoNum type="circleNumWdWhitePlain"/>
            </a:pPr>
            <a:r>
              <a:rPr lang="en-US" altLang="zh-TW" sz="2800" dirty="0" smtClean="0"/>
              <a:t>1908</a:t>
            </a:r>
            <a:r>
              <a:rPr lang="zh-TW" altLang="en-US" sz="2800" dirty="0" smtClean="0"/>
              <a:t> 養老金法：滿七十、年收入低於</a:t>
            </a:r>
            <a:r>
              <a:rPr lang="en-US" altLang="zh-TW" sz="2800" dirty="0" smtClean="0"/>
              <a:t>26</a:t>
            </a:r>
            <a:r>
              <a:rPr lang="zh-TW" altLang="en-US" sz="2800" dirty="0" smtClean="0"/>
              <a:t>英鎊者，每月</a:t>
            </a:r>
            <a:r>
              <a:rPr lang="en-US" altLang="zh-TW" sz="2800" dirty="0" smtClean="0"/>
              <a:t>5</a:t>
            </a:r>
            <a:r>
              <a:rPr lang="zh-TW" altLang="en-US" sz="2800" dirty="0" smtClean="0"/>
              <a:t>先令養老金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當時 一英鎊為</a:t>
            </a:r>
            <a:r>
              <a:rPr lang="en-US" altLang="zh-TW" sz="2800" dirty="0" smtClean="0"/>
              <a:t>20</a:t>
            </a:r>
            <a:r>
              <a:rPr lang="zh-TW" altLang="en-US" sz="2800" dirty="0" smtClean="0"/>
              <a:t>先令</a:t>
            </a:r>
            <a:r>
              <a:rPr lang="en-US" altLang="zh-TW" sz="2800" dirty="0" smtClean="0"/>
              <a:t>)</a:t>
            </a:r>
          </a:p>
          <a:p>
            <a:pPr marL="858837" lvl="1" indent="-514350">
              <a:buFont typeface="Wingdings" pitchFamily="2" charset="2"/>
              <a:buAutoNum type="circleNumWdWhitePlain"/>
            </a:pPr>
            <a:r>
              <a:rPr lang="en-US" altLang="zh-TW" sz="2800" dirty="0" smtClean="0"/>
              <a:t>1909</a:t>
            </a:r>
            <a:r>
              <a:rPr lang="zh-TW" altLang="en-US" sz="2800" dirty="0" smtClean="0"/>
              <a:t> 勞工介紹所：幫助失業工人找工作。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arenR"/>
            </a:pPr>
            <a:r>
              <a:rPr lang="en-US" altLang="zh-TW" sz="2800" b="1" dirty="0" smtClean="0">
                <a:solidFill>
                  <a:srgbClr val="FF0000"/>
                </a:solidFill>
              </a:rPr>
              <a:t>1911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 國民保險法：</a:t>
            </a:r>
            <a:endParaRPr lang="en-US" altLang="zh-TW" sz="2800" b="1" dirty="0" smtClean="0">
              <a:solidFill>
                <a:srgbClr val="FF0000"/>
              </a:solidFill>
            </a:endParaRPr>
          </a:p>
          <a:p>
            <a:pPr marL="870966" lvl="1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醫療保險：所有工人、免費就醫、三方分攤。</a:t>
            </a:r>
            <a:endParaRPr lang="en-US" altLang="zh-TW" sz="2800" dirty="0" smtClean="0"/>
          </a:p>
          <a:p>
            <a:pPr marL="870966" lvl="1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失業保險：現景氣波動大的七大行業、三方分擔。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684213" y="0"/>
            <a:ext cx="8459787" cy="1196752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rgbClr val="7030A0"/>
                </a:solidFill>
              </a:rPr>
              <a:t>4.  </a:t>
            </a:r>
            <a:r>
              <a:rPr lang="zh-TW" altLang="en-US" sz="4000" dirty="0" smtClean="0">
                <a:solidFill>
                  <a:srgbClr val="7030A0"/>
                </a:solidFill>
              </a:rPr>
              <a:t>一戰後的福利立法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900113" y="1412776"/>
            <a:ext cx="8243887" cy="5088731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FF0000"/>
                </a:solidFill>
              </a:rPr>
              <a:t>福利立法：</a:t>
            </a:r>
            <a:endParaRPr lang="en-US" altLang="zh-TW" sz="2800" dirty="0" smtClean="0">
              <a:solidFill>
                <a:srgbClr val="FF0000"/>
              </a:solidFill>
            </a:endParaRPr>
          </a:p>
          <a:p>
            <a:pPr marL="858837" lvl="1" indent="-514350">
              <a:buFont typeface="Wingdings" pitchFamily="2" charset="2"/>
              <a:buAutoNum type="circleNumWdWhitePlain"/>
            </a:pPr>
            <a:r>
              <a:rPr lang="en-US" altLang="zh-TW" sz="2800" dirty="0" smtClean="0"/>
              <a:t>1918</a:t>
            </a:r>
            <a:r>
              <a:rPr lang="zh-TW" altLang="en-US" sz="2800" dirty="0" smtClean="0"/>
              <a:t>年，教育改革法：免費強迫教育到</a:t>
            </a:r>
            <a:r>
              <a:rPr lang="en-US" altLang="zh-TW" sz="2800" dirty="0" smtClean="0"/>
              <a:t>14</a:t>
            </a:r>
            <a:r>
              <a:rPr lang="zh-TW" altLang="en-US" sz="2800" dirty="0" smtClean="0"/>
              <a:t>歲。</a:t>
            </a:r>
            <a:endParaRPr lang="en-US" altLang="zh-TW" sz="2800" dirty="0" smtClean="0"/>
          </a:p>
          <a:p>
            <a:pPr marL="858837" lvl="1" indent="-514350">
              <a:buFont typeface="Wingdings" pitchFamily="2" charset="2"/>
              <a:buAutoNum type="circleNumWdWhitePlain"/>
            </a:pPr>
            <a:r>
              <a:rPr lang="en-US" altLang="zh-TW" sz="2800" dirty="0" smtClean="0"/>
              <a:t>1919</a:t>
            </a:r>
            <a:r>
              <a:rPr lang="zh-TW" altLang="en-US" sz="2800" dirty="0" smtClean="0"/>
              <a:t>年，住宅與城市規劃法：國家撥款給地方資助住宅建築。</a:t>
            </a:r>
            <a:endParaRPr lang="en-US" altLang="zh-TW" sz="2800" dirty="0" smtClean="0"/>
          </a:p>
          <a:p>
            <a:pPr marL="858837" lvl="1" indent="-514350">
              <a:buFont typeface="Wingdings" pitchFamily="2" charset="2"/>
              <a:buAutoNum type="circleNumWdWhitePlain"/>
            </a:pPr>
            <a:r>
              <a:rPr lang="en-US" altLang="zh-TW" sz="2800" dirty="0" smtClean="0"/>
              <a:t>1920</a:t>
            </a:r>
            <a:r>
              <a:rPr lang="zh-TW" altLang="en-US" sz="2800" dirty="0" smtClean="0"/>
              <a:t>年，失業保險法：擴大範圍到千萬勞工。</a:t>
            </a:r>
            <a:endParaRPr lang="en-US" altLang="zh-TW" sz="2800" dirty="0" smtClean="0"/>
          </a:p>
          <a:p>
            <a:pPr marL="596646" indent="-514350"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7030A0"/>
                </a:solidFill>
              </a:rPr>
              <a:t>社會福利資金的來源：</a:t>
            </a:r>
            <a:endParaRPr lang="en-US" altLang="zh-TW" sz="2800" dirty="0" smtClean="0">
              <a:solidFill>
                <a:srgbClr val="7030A0"/>
              </a:solidFill>
            </a:endParaRPr>
          </a:p>
          <a:p>
            <a:pPr marL="916686" lvl="1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提高所得稅率</a:t>
            </a:r>
            <a:endParaRPr lang="en-US" altLang="zh-TW" sz="2800" dirty="0" smtClean="0"/>
          </a:p>
          <a:p>
            <a:pPr marL="916686" lvl="1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課徵菸、酒、汽車、汽油等間接稅</a:t>
            </a:r>
          </a:p>
          <a:p>
            <a:endParaRPr lang="en-US" altLang="zh-TW" sz="2800" dirty="0" smtClean="0"/>
          </a:p>
          <a:p>
            <a:endParaRPr lang="zh-TW" altLang="en-US" sz="2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611188" y="1"/>
            <a:ext cx="8532812" cy="1124744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rgbClr val="7030A0"/>
                </a:solidFill>
              </a:rPr>
              <a:t>5.  </a:t>
            </a:r>
            <a:r>
              <a:rPr lang="zh-TW" altLang="en-US" sz="4000" dirty="0" smtClean="0">
                <a:solidFill>
                  <a:srgbClr val="7030A0"/>
                </a:solidFill>
              </a:rPr>
              <a:t>社會權利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755650" y="1268413"/>
            <a:ext cx="8388350" cy="5329237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altLang="zh-TW" sz="2800" dirty="0" smtClean="0"/>
              <a:t>1919-37</a:t>
            </a:r>
            <a:r>
              <a:rPr lang="zh-TW" altLang="en-US" sz="2800" dirty="0" smtClean="0"/>
              <a:t>年的</a:t>
            </a:r>
            <a:r>
              <a:rPr lang="en-US" altLang="zh-TW" sz="2800" dirty="0" smtClean="0"/>
              <a:t> LSE </a:t>
            </a:r>
            <a:r>
              <a:rPr lang="zh-TW" altLang="en-US" sz="2800" dirty="0" smtClean="0"/>
              <a:t>院長</a:t>
            </a:r>
            <a:r>
              <a:rPr lang="zh-TW" altLang="en-US" sz="2800" dirty="0" smtClean="0">
                <a:solidFill>
                  <a:srgbClr val="7030A0"/>
                </a:solidFill>
              </a:rPr>
              <a:t>貝佛里奇</a:t>
            </a:r>
            <a:r>
              <a:rPr lang="en-US" altLang="zh-TW" sz="2800" dirty="0" smtClean="0"/>
              <a:t>(W. </a:t>
            </a:r>
            <a:r>
              <a:rPr lang="en-US" altLang="zh-TW" sz="2800" dirty="0" err="1" smtClean="0"/>
              <a:t>Beveridge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 ，於</a:t>
            </a:r>
            <a:r>
              <a:rPr lang="en-US" altLang="zh-TW" sz="2800" dirty="0" smtClean="0">
                <a:solidFill>
                  <a:srgbClr val="7030A0"/>
                </a:solidFill>
              </a:rPr>
              <a:t>1</a:t>
            </a:r>
            <a:r>
              <a:rPr lang="en-US" altLang="zh-TW" sz="2800" dirty="0" smtClean="0"/>
              <a:t>942</a:t>
            </a:r>
            <a:r>
              <a:rPr lang="zh-TW" altLang="en-US" sz="2800" dirty="0" smtClean="0"/>
              <a:t> 年提出報告：建立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社會權利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859536" lvl="1" indent="-45720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消滅貧困、疾病、骯髒、無知、懶惰五大害。</a:t>
            </a:r>
            <a:endParaRPr lang="en-US" altLang="zh-TW" sz="2800" dirty="0" smtClean="0"/>
          </a:p>
          <a:p>
            <a:pPr marL="859536" lvl="1" indent="-45720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七大保障：兒童補助、養老金、傷殘補助、失業救濟、喪葬補助、喪失生活來源補助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遇外事件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、婦女福利。</a:t>
            </a:r>
            <a:endParaRPr lang="en-US" altLang="zh-TW" sz="2800" dirty="0" smtClean="0"/>
          </a:p>
          <a:p>
            <a:pPr marL="514350" indent="-514350"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FF0000"/>
                </a:solidFill>
              </a:rPr>
              <a:t>基本原則：</a:t>
            </a:r>
            <a:endParaRPr lang="en-US" altLang="zh-TW" sz="2800" dirty="0" smtClean="0">
              <a:solidFill>
                <a:srgbClr val="FF0000"/>
              </a:solidFill>
            </a:endParaRPr>
          </a:p>
          <a:p>
            <a:pPr marL="870966" lvl="1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普遍性：沒排富也沒排貧條款。</a:t>
            </a:r>
            <a:endParaRPr lang="en-US" altLang="zh-TW" sz="2800" dirty="0" smtClean="0"/>
          </a:p>
          <a:p>
            <a:pPr marL="870966" lvl="1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統一管理。</a:t>
            </a:r>
            <a:endParaRPr lang="en-US" altLang="zh-TW" sz="2800" dirty="0" smtClean="0"/>
          </a:p>
          <a:p>
            <a:pPr marL="870966" lvl="1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足夠金額。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539750" y="0"/>
            <a:ext cx="8604250" cy="1143000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rgbClr val="7030A0"/>
                </a:solidFill>
              </a:rPr>
              <a:t>6.   </a:t>
            </a:r>
            <a:r>
              <a:rPr lang="zh-TW" altLang="en-US" sz="4000" dirty="0" smtClean="0">
                <a:solidFill>
                  <a:srgbClr val="7030A0"/>
                </a:solidFill>
              </a:rPr>
              <a:t>凱因斯的經濟管理政策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683568" y="1412776"/>
            <a:ext cx="7920037" cy="4943475"/>
          </a:xfrm>
        </p:spPr>
        <p:txBody>
          <a:bodyPr>
            <a:noAutofit/>
          </a:bodyPr>
          <a:lstStyle/>
          <a:p>
            <a:pPr marL="514350" indent="-514350">
              <a:lnSpc>
                <a:spcPct val="110000"/>
              </a:lnSpc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7030A0"/>
                </a:solidFill>
              </a:rPr>
              <a:t>凱因斯</a:t>
            </a:r>
            <a:r>
              <a:rPr lang="zh-TW" altLang="en-US" sz="2800" dirty="0" smtClean="0"/>
              <a:t>不是工人、不是保守份子、也不是菜籃族，而是英國傳統的菁英主義者。</a:t>
            </a:r>
            <a:endParaRPr lang="en-US" altLang="zh-TW" sz="2800" dirty="0" smtClean="0"/>
          </a:p>
          <a:p>
            <a:pPr lvl="1">
              <a:lnSpc>
                <a:spcPct val="110000"/>
              </a:lnSpc>
            </a:pPr>
            <a:r>
              <a:rPr lang="en-US" altLang="zh-TW" sz="2400" dirty="0" smtClean="0"/>
              <a:t>1933</a:t>
            </a:r>
            <a:r>
              <a:rPr lang="zh-TW" altLang="en-US" sz="2400" dirty="0" smtClean="0"/>
              <a:t>年出版</a:t>
            </a:r>
            <a:r>
              <a:rPr lang="en-US" altLang="zh-TW" sz="2400" dirty="0" smtClean="0"/>
              <a:t>《</a:t>
            </a:r>
            <a:r>
              <a:rPr lang="zh-TW" altLang="en-US" sz="2400" dirty="0" smtClean="0"/>
              <a:t>就業、利息、與貨幣的一般理論</a:t>
            </a:r>
            <a:r>
              <a:rPr lang="en-US" altLang="zh-TW" sz="2400" dirty="0" smtClean="0"/>
              <a:t>》</a:t>
            </a:r>
            <a:r>
              <a:rPr lang="zh-TW" altLang="en-US" sz="2400" dirty="0" smtClean="0"/>
              <a:t>主張：</a:t>
            </a:r>
            <a:endParaRPr lang="en-US" altLang="zh-TW" sz="2400" dirty="0" smtClean="0"/>
          </a:p>
          <a:p>
            <a:pPr marL="870966" lvl="1" indent="-514350">
              <a:lnSpc>
                <a:spcPct val="110000"/>
              </a:lnSpc>
              <a:buFont typeface="Wingdings" pitchFamily="2" charset="2"/>
              <a:buAutoNum type="circleNumWdWhitePlain"/>
            </a:pPr>
            <a:r>
              <a:rPr lang="zh-TW" altLang="en-US" sz="2400" dirty="0" smtClean="0"/>
              <a:t>充分就業並非正常現象，而是政府的責任。</a:t>
            </a:r>
            <a:endParaRPr lang="en-US" altLang="zh-TW" sz="2400" dirty="0" smtClean="0"/>
          </a:p>
          <a:p>
            <a:pPr marL="870966" lvl="1" indent="-514350">
              <a:lnSpc>
                <a:spcPct val="110000"/>
              </a:lnSpc>
              <a:buFont typeface="Wingdings" pitchFamily="2" charset="2"/>
              <a:buAutoNum type="circleNumWdWhitePlain"/>
            </a:pPr>
            <a:r>
              <a:rPr lang="zh-TW" altLang="en-US" sz="2400" dirty="0" smtClean="0"/>
              <a:t>政府可以操控總體變數，以擴大有效需求，以增加就業。</a:t>
            </a:r>
            <a:endParaRPr lang="en-US" altLang="zh-TW" sz="2400" dirty="0" smtClean="0"/>
          </a:p>
          <a:p>
            <a:pPr marL="514350" indent="-514350">
              <a:lnSpc>
                <a:spcPct val="110000"/>
              </a:lnSpc>
              <a:buFont typeface="+mj-lt"/>
              <a:buAutoNum type="arabicParenR"/>
            </a:pPr>
            <a:r>
              <a:rPr lang="en-US" altLang="zh-TW" sz="2800" dirty="0" smtClean="0"/>
              <a:t>1944</a:t>
            </a:r>
            <a:r>
              <a:rPr lang="zh-TW" altLang="en-US" sz="2800" dirty="0" smtClean="0"/>
              <a:t>年，兩黨的妥協，以凱因斯政策取代貝佛里奇報告。</a:t>
            </a:r>
            <a:endParaRPr lang="en-US" altLang="zh-TW" sz="2800" dirty="0" smtClean="0"/>
          </a:p>
          <a:p>
            <a:pPr lvl="1">
              <a:lnSpc>
                <a:spcPct val="110000"/>
              </a:lnSpc>
            </a:pPr>
            <a:r>
              <a:rPr lang="zh-TW" altLang="en-US" sz="2500" dirty="0" smtClean="0"/>
              <a:t>內閣：以增加公共支出來創造就業機會。</a:t>
            </a:r>
            <a:endParaRPr lang="zh-TW" altLang="en-US" sz="25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539750" y="0"/>
            <a:ext cx="8604250" cy="1196975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rgbClr val="7030A0"/>
                </a:solidFill>
              </a:rPr>
              <a:t>7.   </a:t>
            </a:r>
            <a:r>
              <a:rPr lang="zh-TW" altLang="en-US" sz="4000" dirty="0" smtClean="0">
                <a:solidFill>
                  <a:srgbClr val="7030A0"/>
                </a:solidFill>
              </a:rPr>
              <a:t>建設福利國家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611188" y="1268413"/>
            <a:ext cx="8532812" cy="4979987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altLang="zh-TW" sz="2800" dirty="0" smtClean="0"/>
              <a:t>1945 </a:t>
            </a:r>
            <a:r>
              <a:rPr lang="zh-TW" altLang="en-US" sz="2800" dirty="0" smtClean="0"/>
              <a:t>工黨提出競選綱領</a:t>
            </a:r>
            <a:r>
              <a:rPr lang="en-US" altLang="zh-TW" sz="2800" dirty="0" smtClean="0"/>
              <a:t>《</a:t>
            </a:r>
            <a:r>
              <a:rPr lang="zh-TW" altLang="en-US" sz="2800" dirty="0" smtClean="0"/>
              <a:t>讓我們面像未來</a:t>
            </a:r>
            <a:r>
              <a:rPr lang="en-US" altLang="zh-TW" sz="2800" dirty="0" smtClean="0"/>
              <a:t>》</a:t>
            </a:r>
            <a:r>
              <a:rPr lang="zh-TW" altLang="en-US" sz="2800" dirty="0" smtClean="0"/>
              <a:t>：</a:t>
            </a:r>
            <a:endParaRPr lang="en-US" altLang="zh-TW" sz="2800" dirty="0" smtClean="0"/>
          </a:p>
          <a:p>
            <a:pPr marL="916686" lvl="1" indent="-51435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sz="2800" dirty="0" smtClean="0"/>
              <a:t>大規模國有化。</a:t>
            </a:r>
            <a:endParaRPr lang="en-US" altLang="zh-TW" sz="2800" dirty="0" smtClean="0"/>
          </a:p>
          <a:p>
            <a:pPr marL="916686" lvl="1" indent="-51435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sz="2800" dirty="0" smtClean="0"/>
              <a:t>以貝佛里奇報告為目標的福利政策。</a:t>
            </a:r>
            <a:endParaRPr lang="en-US" altLang="zh-TW" sz="28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勝選組閣，全面推動競選綱領。</a:t>
            </a:r>
            <a:endParaRPr lang="en-US" altLang="zh-TW" sz="2800" dirty="0" smtClean="0"/>
          </a:p>
          <a:p>
            <a:pPr marL="916686" lvl="1" indent="-51435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en-US" altLang="zh-TW" sz="2800" dirty="0" smtClean="0"/>
              <a:t>1948</a:t>
            </a:r>
            <a:r>
              <a:rPr lang="zh-TW" altLang="en-US" sz="2800" dirty="0" smtClean="0"/>
              <a:t>首相艾德里：英國已建成福利國家</a:t>
            </a:r>
            <a:endParaRPr lang="en-US" altLang="zh-TW" sz="2800" dirty="0" smtClean="0"/>
          </a:p>
          <a:p>
            <a:pPr marL="916686" lvl="1" indent="-51435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en-US" altLang="zh-TW" sz="2800" dirty="0" smtClean="0"/>
              <a:t>1951</a:t>
            </a:r>
            <a:r>
              <a:rPr lang="zh-TW" altLang="en-US" sz="2800" dirty="0" smtClean="0"/>
              <a:t>保守黨勝選組閣，並未改變福利政策內容。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611188" y="1"/>
            <a:ext cx="8281292" cy="1124744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rgbClr val="7030A0"/>
                </a:solidFill>
              </a:rPr>
              <a:t>8. </a:t>
            </a:r>
            <a:r>
              <a:rPr lang="zh-TW" altLang="en-US" sz="4000" dirty="0" smtClean="0">
                <a:solidFill>
                  <a:srgbClr val="7030A0"/>
                </a:solidFill>
              </a:rPr>
              <a:t>柴契爾的改革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4294967295"/>
          </p:nvPr>
        </p:nvSpPr>
        <p:spPr>
          <a:xfrm>
            <a:off x="755650" y="1412776"/>
            <a:ext cx="8136830" cy="4835624"/>
          </a:xfrm>
        </p:spPr>
        <p:txBody>
          <a:bodyPr>
            <a:noAutofit/>
          </a:bodyPr>
          <a:lstStyle/>
          <a:p>
            <a:pPr marL="596646" indent="-514350"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7030A0"/>
                </a:solidFill>
              </a:rPr>
              <a:t>福利國家的英國問題：</a:t>
            </a:r>
          </a:p>
          <a:p>
            <a:pPr marL="916686" lvl="1" indent="-514350">
              <a:buFont typeface="Wingdings" pitchFamily="2" charset="2"/>
              <a:buAutoNum type="circleNumWdWhitePlain"/>
            </a:pPr>
            <a:r>
              <a:rPr lang="zh-TW" altLang="en-US" sz="2400" dirty="0" smtClean="0">
                <a:solidFill>
                  <a:srgbClr val="FF0000"/>
                </a:solidFill>
              </a:rPr>
              <a:t>不願工作：</a:t>
            </a:r>
            <a:r>
              <a:rPr lang="zh-TW" altLang="en-US" sz="2400" dirty="0" smtClean="0"/>
              <a:t>無業者的薪資約為平均薪資的七成，或平均實際薪資的八成。</a:t>
            </a:r>
            <a:endParaRPr lang="en-US" altLang="zh-TW" sz="2400" dirty="0" smtClean="0"/>
          </a:p>
          <a:p>
            <a:pPr marL="916686" lvl="1" indent="-514350">
              <a:buFont typeface="Wingdings" pitchFamily="2" charset="2"/>
              <a:buAutoNum type="circleNumWdWhitePlain"/>
            </a:pPr>
            <a:r>
              <a:rPr lang="zh-TW" altLang="en-US" sz="2400" dirty="0" smtClean="0">
                <a:solidFill>
                  <a:srgbClr val="FF0000"/>
                </a:solidFill>
              </a:rPr>
              <a:t>不願努力：</a:t>
            </a:r>
            <a:r>
              <a:rPr lang="zh-TW" altLang="en-US" sz="2400" dirty="0" smtClean="0"/>
              <a:t>稅前為平均薪資兩倍者，稅後實際收入只剩一倍半。</a:t>
            </a:r>
          </a:p>
          <a:p>
            <a:pPr marL="596646" indent="-514350">
              <a:buFont typeface="+mj-lt"/>
              <a:buAutoNum type="arabicParenR"/>
            </a:pPr>
            <a:r>
              <a:rPr lang="en-US" altLang="zh-TW" sz="2800" dirty="0" smtClean="0"/>
              <a:t>1978</a:t>
            </a:r>
            <a:r>
              <a:rPr lang="zh-TW" altLang="en-US" sz="2800" dirty="0" smtClean="0"/>
              <a:t>年組閣，循海耶克主張，展開改革：</a:t>
            </a:r>
            <a:endParaRPr lang="en-US" altLang="zh-TW" sz="2800" dirty="0" smtClean="0"/>
          </a:p>
          <a:p>
            <a:pPr marL="1145286" lvl="2" indent="-514350">
              <a:buFont typeface="Wingdings" pitchFamily="2" charset="2"/>
              <a:buAutoNum type="circleNumWdWhitePlain"/>
            </a:pPr>
            <a:r>
              <a:rPr lang="zh-TW" altLang="en-US" sz="2400" dirty="0" smtClean="0"/>
              <a:t>降低養老金發放金額：最低限額的生活費用。</a:t>
            </a:r>
            <a:endParaRPr lang="en-US" altLang="zh-TW" sz="2400" dirty="0" smtClean="0"/>
          </a:p>
          <a:p>
            <a:pPr marL="1145286" lvl="2" indent="-514350">
              <a:buFont typeface="Wingdings" pitchFamily="2" charset="2"/>
              <a:buAutoNum type="circleNumWdWhitePlain"/>
            </a:pPr>
            <a:r>
              <a:rPr lang="zh-TW" altLang="en-US" sz="2400" dirty="0" smtClean="0"/>
              <a:t>將市場機制引入醫療行業。</a:t>
            </a:r>
            <a:endParaRPr lang="en-US" altLang="zh-TW" sz="2400" dirty="0" smtClean="0"/>
          </a:p>
          <a:p>
            <a:pPr marL="1145286" lvl="2" indent="-514350">
              <a:buFont typeface="Wingdings" pitchFamily="2" charset="2"/>
              <a:buAutoNum type="circleNumWdWhitePlain"/>
            </a:pPr>
            <a:r>
              <a:rPr lang="zh-TW" altLang="en-US" sz="2400" dirty="0" smtClean="0"/>
              <a:t>大幅削減教育預算。</a:t>
            </a:r>
            <a:endParaRPr lang="en-US" altLang="zh-TW" sz="2400" dirty="0" smtClean="0"/>
          </a:p>
          <a:p>
            <a:pPr marL="1145286" lvl="2" indent="-514350">
              <a:buFont typeface="Wingdings" pitchFamily="2" charset="2"/>
              <a:buAutoNum type="circleNumWdWhitePlain"/>
            </a:pPr>
            <a:r>
              <a:rPr lang="zh-TW" altLang="en-US" sz="2400" dirty="0" smtClean="0"/>
              <a:t>出售公有住房。</a:t>
            </a:r>
            <a:endParaRPr lang="en-US" altLang="zh-TW" sz="2400" dirty="0" smtClean="0"/>
          </a:p>
          <a:p>
            <a:pPr marL="596646" indent="-514350"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FF0000"/>
                </a:solidFill>
              </a:rPr>
              <a:t>評估：</a:t>
            </a:r>
            <a:r>
              <a:rPr lang="zh-TW" altLang="en-US" sz="2800" dirty="0" smtClean="0"/>
              <a:t>十年間，政府的公共支出反而增加</a:t>
            </a:r>
            <a:r>
              <a:rPr lang="en-US" altLang="zh-TW" sz="2800" dirty="0" smtClean="0"/>
              <a:t>11%</a:t>
            </a:r>
            <a:r>
              <a:rPr lang="zh-TW" altLang="en-US" sz="2800" dirty="0" smtClean="0"/>
              <a:t>。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20DD184-F16F-4EC7-B916-4A061BEC3445}" type="slidenum">
              <a:rPr lang="zh-TW" altLang="en-US" smtClean="0"/>
              <a:pPr>
                <a:defRPr/>
              </a:pPr>
              <a:t>36</a:t>
            </a:fld>
            <a:endParaRPr lang="en-US" altLang="zh-TW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536" y="2420888"/>
            <a:ext cx="6911975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sz="48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新細明體" pitchFamily="18" charset="-120"/>
              <a:ea typeface="+mj-ea"/>
              <a:cs typeface="+mj-cs"/>
            </a:endParaRPr>
          </a:p>
        </p:txBody>
      </p:sp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467544" y="836712"/>
            <a:ext cx="6781800" cy="3069704"/>
          </a:xfrm>
        </p:spPr>
        <p:txBody>
          <a:bodyPr/>
          <a:lstStyle/>
          <a:p>
            <a:pPr lvl="0" algn="ctr"/>
            <a:r>
              <a:rPr lang="zh-TW" altLang="en-US" dirty="0" smtClean="0">
                <a:solidFill>
                  <a:srgbClr val="FF0000"/>
                </a:solidFill>
              </a:rPr>
              <a:t>五、</a:t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>貧窮</a:t>
            </a:r>
            <a:endParaRPr lang="zh-TW" alt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611560" y="332656"/>
            <a:ext cx="8322128" cy="108498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  </a:t>
            </a:r>
            <a:r>
              <a:rPr kumimoji="1" lang="zh-TW" alt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福利政策的三大</a:t>
            </a:r>
            <a:r>
              <a:rPr kumimoji="1" lang="zh-TW" altLang="en-US" sz="4000" b="1" kern="0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內容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內容版面配置區 2"/>
          <p:cNvSpPr txBox="1">
            <a:spLocks/>
          </p:cNvSpPr>
          <p:nvPr/>
        </p:nvSpPr>
        <p:spPr>
          <a:xfrm>
            <a:off x="827584" y="1772816"/>
            <a:ext cx="7818072" cy="404353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96646" lvl="0" indent="-514350">
              <a:lnSpc>
                <a:spcPct val="15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arenR"/>
              <a:defRPr/>
            </a:pPr>
            <a:r>
              <a:rPr lang="zh-TW" altLang="en-US" sz="2800" dirty="0" smtClean="0"/>
              <a:t>社會保障 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傷殘與貧窮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596646" lvl="0" indent="-514350">
              <a:lnSpc>
                <a:spcPct val="15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arenR"/>
              <a:defRPr/>
            </a:pPr>
            <a:r>
              <a:rPr lang="zh-TW" altLang="en-US" sz="2800" dirty="0" smtClean="0"/>
              <a:t>所得分配 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貧富不均</a:t>
            </a:r>
            <a:r>
              <a:rPr lang="en-US" altLang="zh-TW" sz="2800" dirty="0" smtClean="0"/>
              <a:t>)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96646" lvl="0" indent="-514350">
              <a:lnSpc>
                <a:spcPct val="15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arenR"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社會福利 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人權與正義</a:t>
            </a:r>
            <a:r>
              <a:rPr lang="en-US" altLang="zh-TW" sz="2800" dirty="0" smtClean="0"/>
              <a:t>)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37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611560" y="260648"/>
            <a:ext cx="7272808" cy="864096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2. 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 貧窮問題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內容版面配置區 2"/>
          <p:cNvSpPr txBox="1">
            <a:spLocks/>
          </p:cNvSpPr>
          <p:nvPr/>
        </p:nvSpPr>
        <p:spPr>
          <a:xfrm>
            <a:off x="827584" y="1340768"/>
            <a:ext cx="7128792" cy="4483670"/>
          </a:xfrm>
          <a:prstGeom prst="rect">
            <a:avLst/>
          </a:prstGeom>
        </p:spPr>
        <p:txBody>
          <a:bodyPr/>
          <a:lstStyle/>
          <a:p>
            <a:pPr marL="514350" marR="0" lvl="1" indent="-51435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tx2"/>
              </a:buClr>
              <a:buSzTx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貧窮，也就是收入無法超越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貧窮線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1" indent="-514350">
              <a:spcBef>
                <a:spcPts val="550"/>
              </a:spcBef>
              <a:buClr>
                <a:schemeClr val="tx2"/>
              </a:buClr>
              <a:buFont typeface="+mj-lt"/>
              <a:buAutoNum type="arabicParenR"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主要貧窮人群</a:t>
            </a:r>
            <a:r>
              <a:rPr lang="zh-TW" altLang="en-US" sz="2800" dirty="0" smtClean="0"/>
              <a:t>：</a:t>
            </a:r>
            <a:r>
              <a:rPr lang="en-US" altLang="zh-TW" sz="2800" dirty="0" smtClean="0">
                <a:solidFill>
                  <a:srgbClr val="FF0000"/>
                </a:solidFill>
              </a:rPr>
              <a:t>(</a:t>
            </a:r>
            <a:r>
              <a:rPr lang="zh-TW" altLang="en-US" sz="2800" dirty="0" smtClean="0">
                <a:solidFill>
                  <a:srgbClr val="FF0000"/>
                </a:solidFill>
              </a:rPr>
              <a:t>統計性歧視</a:t>
            </a:r>
            <a:r>
              <a:rPr lang="en-US" altLang="zh-TW" sz="2800" dirty="0" smtClean="0">
                <a:solidFill>
                  <a:srgbClr val="FF0000"/>
                </a:solidFill>
              </a:rPr>
              <a:t>)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209675" lvl="3" indent="-4572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AutoNum type="circleNumWdWhitePlain"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原住民。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209675" lvl="3" indent="-4572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AutoNum type="circleNumWdWhitePlain"/>
              <a:defRPr/>
            </a:pPr>
            <a:r>
              <a:rPr kumimoji="0" lang="zh-TW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單親家庭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209675" lvl="3" indent="-4572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AutoNum type="circleNumWdWhitePlain"/>
              <a:defRPr/>
            </a:pPr>
            <a:r>
              <a:rPr kumimoji="0" lang="zh-TW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弱勢族群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zh-TW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38</a:t>
            </a:fld>
            <a:endParaRPr lang="zh-TW" alt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611560" y="260648"/>
            <a:ext cx="7272808" cy="864096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3. 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zh-TW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貧窮線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55576" y="1340768"/>
            <a:ext cx="7272808" cy="5328592"/>
          </a:xfrm>
          <a:prstGeom prst="rect">
            <a:avLst/>
          </a:prstGeom>
        </p:spPr>
        <p:txBody>
          <a:bodyPr/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絕對貧窮線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：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將平日所需之最低營養需要，以當地價格換算成生活所需費用。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相對貧窮線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：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8837" marR="0" lvl="1" indent="-51435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以全國平均生活水準的六成或七成計算。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8837" marR="0" lvl="1" indent="-51435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以</a:t>
            </a:r>
            <a:r>
              <a:rPr kumimoji="0" lang="zh-TW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絕對貧窮線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之三倍計算。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貧窮人口數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：低於貧窮線之人口數。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美國的貧窮線：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1687" marR="0" lvl="1" indent="-45720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1964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年為</a:t>
            </a:r>
            <a:r>
              <a:rPr kumimoji="0" lang="en-US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3000 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美元。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1687" marR="0" lvl="1" indent="-45720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1994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年為</a:t>
            </a:r>
            <a:r>
              <a:rPr kumimoji="0" lang="en-US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15141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美元。</a:t>
            </a:r>
            <a:endParaRPr kumimoji="0" lang="zh-TW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39</a:t>
            </a:fld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7488832" cy="864096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7030A0"/>
                </a:solidFill>
                <a:latin typeface="+mn-lt"/>
              </a:rPr>
              <a:t>2. </a:t>
            </a:r>
            <a:r>
              <a:rPr lang="zh-TW" altLang="en-US" sz="4000" b="1" dirty="0" smtClean="0">
                <a:solidFill>
                  <a:srgbClr val="7030A0"/>
                </a:solidFill>
                <a:latin typeface="新細明體" pitchFamily="18" charset="-120"/>
              </a:rPr>
              <a:t>社會主義一世紀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700808"/>
            <a:ext cx="7867154" cy="4698405"/>
          </a:xfrm>
        </p:spPr>
        <p:txBody>
          <a:bodyPr>
            <a:noAutofit/>
          </a:bodyPr>
          <a:lstStyle/>
          <a:p>
            <a:pPr marL="609600" indent="-609600">
              <a:buSzTx/>
              <a:buFont typeface="Wingdings" pitchFamily="2" charset="2"/>
              <a:buAutoNum type="arabicParenR"/>
            </a:pPr>
            <a:r>
              <a:rPr lang="zh-TW" altLang="en-US" sz="2800" dirty="0" smtClean="0">
                <a:solidFill>
                  <a:srgbClr val="FF0000"/>
                </a:solidFill>
              </a:rPr>
              <a:t>歐洲的社會主義世紀</a:t>
            </a:r>
            <a:r>
              <a:rPr lang="zh-TW" altLang="en-US" sz="2800" dirty="0" smtClean="0">
                <a:solidFill>
                  <a:srgbClr val="660066"/>
                </a:solidFill>
              </a:rPr>
              <a:t>（</a:t>
            </a:r>
            <a:r>
              <a:rPr lang="en-US" altLang="zh-TW" sz="2800" dirty="0" smtClean="0">
                <a:solidFill>
                  <a:srgbClr val="660066"/>
                </a:solidFill>
              </a:rPr>
              <a:t>1848-1948</a:t>
            </a:r>
            <a:r>
              <a:rPr lang="zh-TW" altLang="en-US" sz="2800" dirty="0" smtClean="0">
                <a:solidFill>
                  <a:srgbClr val="660066"/>
                </a:solidFill>
              </a:rPr>
              <a:t>）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883920" lvl="1" indent="-609600">
              <a:buFont typeface="Arial" pitchFamily="34" charset="0"/>
              <a:buChar char="•"/>
            </a:pPr>
            <a:r>
              <a:rPr lang="en-US" altLang="zh-TW" sz="2800" dirty="0" smtClean="0"/>
              <a:t>1848</a:t>
            </a:r>
            <a:r>
              <a:rPr lang="zh-TW" altLang="en-US" sz="2800" dirty="0" smtClean="0"/>
              <a:t>年</a:t>
            </a:r>
            <a:r>
              <a:rPr lang="en-US" altLang="zh-TW" sz="2800" dirty="0" smtClean="0"/>
              <a:t>《</a:t>
            </a:r>
            <a:r>
              <a:rPr lang="zh-TW" altLang="en-US" sz="2800" dirty="0" smtClean="0"/>
              <a:t>共產黨宣言</a:t>
            </a:r>
            <a:r>
              <a:rPr lang="en-US" altLang="zh-TW" sz="2800" dirty="0" smtClean="0"/>
              <a:t>》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883920" lvl="1" indent="-609600">
              <a:buFont typeface="Arial" pitchFamily="34" charset="0"/>
              <a:buChar char="•"/>
            </a:pPr>
            <a:r>
              <a:rPr lang="zh-TW" altLang="en-US" sz="2800" dirty="0" smtClean="0"/>
              <a:t>社會主義被視為社會發展的</a:t>
            </a:r>
            <a:r>
              <a:rPr lang="zh-TW" altLang="en-US" sz="2800" dirty="0" smtClean="0">
                <a:solidFill>
                  <a:srgbClr val="FF0000"/>
                </a:solidFill>
              </a:rPr>
              <a:t>終極目標</a:t>
            </a:r>
            <a:r>
              <a:rPr lang="zh-TW" altLang="en-US" sz="2800" dirty="0" smtClean="0"/>
              <a:t>，並獲得</a:t>
            </a:r>
            <a:r>
              <a:rPr lang="zh-TW" altLang="en-US" sz="2800" dirty="0" smtClean="0">
                <a:solidFill>
                  <a:srgbClr val="FF0000"/>
                </a:solidFill>
              </a:rPr>
              <a:t>知識份子</a:t>
            </a:r>
            <a:r>
              <a:rPr lang="zh-TW" altLang="en-US" sz="2800" dirty="0" smtClean="0"/>
              <a:t>的普遍支援 。</a:t>
            </a:r>
          </a:p>
          <a:p>
            <a:pPr marL="883920" lvl="1" indent="-609600">
              <a:buFont typeface="Arial" pitchFamily="34" charset="0"/>
              <a:buChar char="•"/>
            </a:pPr>
            <a:r>
              <a:rPr lang="en-US" altLang="zh-TW" sz="2800" dirty="0" smtClean="0"/>
              <a:t>1944</a:t>
            </a:r>
            <a:r>
              <a:rPr lang="zh-TW" altLang="en-US" sz="2800" dirty="0" smtClean="0"/>
              <a:t>年</a:t>
            </a:r>
            <a:r>
              <a:rPr lang="en-US" altLang="zh-TW" sz="2800" dirty="0" smtClean="0"/>
              <a:t>《</a:t>
            </a:r>
            <a:r>
              <a:rPr lang="zh-TW" altLang="en-US" sz="2800" dirty="0" smtClean="0"/>
              <a:t>海耶克到奴役之路</a:t>
            </a:r>
            <a:r>
              <a:rPr lang="en-US" altLang="zh-TW" sz="2800" dirty="0" smtClean="0"/>
              <a:t>》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609600" indent="-609600">
              <a:buSzTx/>
              <a:buFont typeface="Wingdings" pitchFamily="2" charset="2"/>
              <a:buAutoNum type="arabicParenR"/>
            </a:pPr>
            <a:r>
              <a:rPr lang="zh-TW" altLang="en-US" sz="2800" dirty="0" smtClean="0">
                <a:solidFill>
                  <a:srgbClr val="FF0000"/>
                </a:solidFill>
              </a:rPr>
              <a:t>各種社會主義的共同目的：</a:t>
            </a:r>
          </a:p>
          <a:p>
            <a:pPr marL="990600" lvl="1" indent="-533400">
              <a:buSzTx/>
              <a:buFont typeface="Wingdings" pitchFamily="2" charset="2"/>
              <a:buAutoNum type="circleNumWdWhitePlain"/>
            </a:pPr>
            <a:r>
              <a:rPr lang="zh-TW" altLang="en-US" sz="2800" dirty="0" smtClean="0"/>
              <a:t>以</a:t>
            </a:r>
            <a:r>
              <a:rPr lang="zh-TW" altLang="en-US" sz="2800" dirty="0" smtClean="0">
                <a:solidFill>
                  <a:srgbClr val="FF0000"/>
                </a:solidFill>
              </a:rPr>
              <a:t>公有財產權</a:t>
            </a:r>
            <a:r>
              <a:rPr lang="zh-TW" altLang="en-US" sz="2800" dirty="0" smtClean="0"/>
              <a:t>取代私有財產權。</a:t>
            </a:r>
          </a:p>
          <a:p>
            <a:pPr marL="990600" lvl="1" indent="-533400">
              <a:buSzTx/>
              <a:buFont typeface="Wingdings" pitchFamily="2" charset="2"/>
              <a:buAutoNum type="circleNumWdWhitePlain"/>
            </a:pPr>
            <a:r>
              <a:rPr lang="zh-TW" altLang="en-US" sz="2800" dirty="0" smtClean="0"/>
              <a:t>以</a:t>
            </a:r>
            <a:r>
              <a:rPr lang="zh-TW" altLang="en-US" sz="2800" dirty="0" smtClean="0">
                <a:solidFill>
                  <a:srgbClr val="FF0000"/>
                </a:solidFill>
              </a:rPr>
              <a:t>國營企業</a:t>
            </a:r>
            <a:r>
              <a:rPr lang="zh-TW" altLang="en-US" sz="2800" dirty="0" smtClean="0"/>
              <a:t>替代私營企業。</a:t>
            </a:r>
          </a:p>
          <a:p>
            <a:pPr marL="990600" lvl="1" indent="-533400">
              <a:buSzTx/>
              <a:buFont typeface="Wingdings" pitchFamily="2" charset="2"/>
              <a:buAutoNum type="circleNumWdWhitePlain"/>
            </a:pPr>
            <a:r>
              <a:rPr lang="zh-TW" altLang="en-US" sz="2800" dirty="0" smtClean="0"/>
              <a:t>以</a:t>
            </a:r>
            <a:r>
              <a:rPr lang="zh-TW" altLang="en-US" sz="2800" dirty="0" smtClean="0">
                <a:solidFill>
                  <a:srgbClr val="FF0000"/>
                </a:solidFill>
              </a:rPr>
              <a:t>國家分配</a:t>
            </a:r>
            <a:r>
              <a:rPr lang="zh-TW" altLang="en-US" sz="2800" dirty="0" smtClean="0"/>
              <a:t>替代市場分配。</a:t>
            </a:r>
          </a:p>
        </p:txBody>
      </p:sp>
      <p:sp>
        <p:nvSpPr>
          <p:cNvPr id="4098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847432-220C-444E-A713-EEEE58999429}" type="slidenum">
              <a:rPr lang="en-US" altLang="zh-TW" smtClean="0"/>
              <a:pPr/>
              <a:t>4</a:t>
            </a:fld>
            <a:endParaRPr lang="en-US" altLang="zh-TW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683568" y="260648"/>
            <a:ext cx="7272808" cy="936104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ct val="0"/>
              </a:spcBef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4.  </a:t>
            </a:r>
            <a:r>
              <a:rPr lang="zh-TW" altLang="en-US" sz="4000" b="1" dirty="0" smtClean="0">
                <a:solidFill>
                  <a:srgbClr val="7030A0"/>
                </a:solidFill>
                <a:latin typeface="+mn-ea"/>
              </a:rPr>
              <a:t>貧窮</a:t>
            </a:r>
            <a:r>
              <a:rPr lang="zh-TW" altLang="en-US" sz="4000" b="1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問題的本質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2C9FA-1F3C-48EA-AAFE-C3C2FB994422}" type="slidenum">
              <a:rPr lang="zh-TW" altLang="en-US" smtClean="0"/>
              <a:pPr>
                <a:defRPr/>
              </a:pPr>
              <a:t>40</a:t>
            </a:fld>
            <a:endParaRPr lang="en-US" altLang="zh-TW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971600" y="1412776"/>
            <a:ext cx="7416824" cy="4752528"/>
          </a:xfrm>
          <a:prstGeom prst="rect">
            <a:avLst/>
          </a:prstGeom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arenR"/>
              <a:defRPr/>
            </a:pPr>
            <a:r>
              <a:rPr lang="zh-TW" altLang="en-US" sz="2800" dirty="0" smtClean="0">
                <a:latin typeface="+mn-ea"/>
              </a:rPr>
              <a:t>貧窮並非市場經濟的惡果，而是市場機能成功地改善人類福祉的表現：讓許多原來將遭環境淘汰的人生存下來。</a:t>
            </a:r>
            <a:endParaRPr lang="en-US" altLang="zh-TW" sz="2800" dirty="0" smtClean="0">
              <a:latin typeface="+mn-ea"/>
            </a:endParaRPr>
          </a:p>
          <a:p>
            <a:pPr marL="514350" indent="-514350">
              <a:lnSpc>
                <a:spcPct val="15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arenR"/>
              <a:defRPr/>
            </a:pPr>
            <a:r>
              <a:rPr lang="zh-TW" altLang="en-US" sz="2800" dirty="0" smtClean="0">
                <a:latin typeface="+mn-ea"/>
              </a:rPr>
              <a:t>貧窮成因：</a:t>
            </a:r>
            <a:endParaRPr lang="en-US" altLang="zh-TW" sz="2800" dirty="0" smtClean="0">
              <a:latin typeface="+mn-ea"/>
            </a:endParaRPr>
          </a:p>
          <a:p>
            <a:pPr marL="1209675" lvl="3" indent="-4572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AutoNum type="circleNumWdWhitePlain"/>
              <a:defRPr/>
            </a:pPr>
            <a:r>
              <a:rPr lang="zh-TW" altLang="en-US" sz="2400" dirty="0" smtClean="0"/>
              <a:t>教育低。</a:t>
            </a:r>
            <a:endParaRPr lang="en-US" altLang="zh-TW" sz="2400" dirty="0" smtClean="0"/>
          </a:p>
          <a:p>
            <a:pPr marL="1209675" lvl="3" indent="-4572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AutoNum type="circleNumWdWhitePlain"/>
              <a:defRPr/>
            </a:pPr>
            <a:r>
              <a:rPr lang="zh-TW" altLang="en-US" sz="2400" dirty="0" smtClean="0"/>
              <a:t>擁有之資產的生產力低。</a:t>
            </a:r>
            <a:endParaRPr lang="en-US" altLang="zh-TW" sz="2400" dirty="0" smtClean="0"/>
          </a:p>
          <a:p>
            <a:pPr marL="1209675" lvl="3" indent="-4572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AutoNum type="circleNumWdWhitePlain"/>
              <a:defRPr/>
            </a:pPr>
            <a:r>
              <a:rPr lang="zh-TW" altLang="en-US" sz="2400" dirty="0" smtClean="0"/>
              <a:t>社會歧視。</a:t>
            </a:r>
            <a:endParaRPr lang="en-US" altLang="zh-TW" sz="2800" dirty="0" smtClean="0">
              <a:latin typeface="+mn-ea"/>
            </a:endParaRPr>
          </a:p>
          <a:p>
            <a:pPr marL="971550" lvl="1" indent="-514350"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  <a:defRPr/>
            </a:pP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611560" y="260648"/>
            <a:ext cx="7272808" cy="7920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5.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 美國政府的濟貧政策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827584" y="1196752"/>
            <a:ext cx="7272808" cy="5328592"/>
          </a:xfrm>
          <a:prstGeom prst="rect">
            <a:avLst/>
          </a:prstGeom>
        </p:spPr>
        <p:txBody>
          <a:bodyPr/>
          <a:lstStyle/>
          <a:p>
            <a:pPr marL="596646" marR="0" lvl="0" indent="-51435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兒童方面：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1687" marR="0" lvl="1" indent="-457200" algn="l" defTabSz="914400" rtl="0" eaLnBrk="1" fontAlgn="auto" latinLnBrk="0" hangingPunct="1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0-5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歲的早期發展：醫療、營養、親職教育。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1687" lvl="1" indent="-457200">
              <a:spcBef>
                <a:spcPts val="550"/>
              </a:spcBef>
              <a:buClr>
                <a:schemeClr val="accent1"/>
              </a:buClr>
              <a:buFont typeface="Wingdings" pitchFamily="2" charset="2"/>
              <a:buAutoNum type="circleNumWdWhitePlain"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學童免費</a:t>
            </a:r>
            <a:r>
              <a:rPr lang="zh-TW" altLang="en-US" sz="2400" dirty="0" smtClean="0"/>
              <a:t>午餐。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1687" lvl="1" indent="-457200">
              <a:spcBef>
                <a:spcPts val="550"/>
              </a:spcBef>
              <a:buClr>
                <a:schemeClr val="accent1"/>
              </a:buClr>
              <a:buFont typeface="Wingdings" pitchFamily="2" charset="2"/>
              <a:buAutoNum type="circleNumWdWhitePlain"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兒童健康保險</a:t>
            </a:r>
            <a:r>
              <a:rPr lang="zh-TW" altLang="en-US" sz="2400" dirty="0" smtClean="0"/>
              <a:t>。</a:t>
            </a:r>
            <a:endParaRPr kumimoji="0" lang="zh-TW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96646" marR="0" lvl="0" indent="-51435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家庭方面：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1687" lvl="1" indent="-457200">
              <a:spcBef>
                <a:spcPts val="550"/>
              </a:spcBef>
              <a:buClr>
                <a:schemeClr val="accent1"/>
              </a:buClr>
              <a:buFont typeface="Wingdings" pitchFamily="2" charset="2"/>
              <a:buAutoNum type="circleNumWdWhitePlain"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食物券</a:t>
            </a:r>
            <a:r>
              <a:rPr lang="zh-TW" altLang="en-US" sz="2400" dirty="0" smtClean="0"/>
              <a:t>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1687" lvl="1" indent="-457200">
              <a:spcBef>
                <a:spcPts val="550"/>
              </a:spcBef>
              <a:buClr>
                <a:schemeClr val="accent1"/>
              </a:buClr>
              <a:buFont typeface="Wingdings" pitchFamily="2" charset="2"/>
              <a:buAutoNum type="circleNumWdWhitePlain"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能源協助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marL="514350" indent="-514350"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arenR"/>
              <a:defRPr/>
            </a:pPr>
            <a:r>
              <a:rPr lang="zh-TW" altLang="zh-TW" sz="2800" dirty="0" smtClean="0">
                <a:solidFill>
                  <a:srgbClr val="7030A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與貧窮作戰</a:t>
            </a:r>
            <a:endParaRPr lang="zh-TW" altLang="en-US" sz="2800" dirty="0" smtClean="0">
              <a:solidFill>
                <a:srgbClr val="7030A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pPr marL="971550" lvl="1" indent="-514350"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  <a:defRPr/>
            </a:pPr>
            <a:r>
              <a:rPr lang="zh-TW" altLang="en-US" sz="2800" dirty="0" smtClean="0"/>
              <a:t>負所得稅：所得補助。</a:t>
            </a:r>
            <a:endParaRPr lang="en-US" altLang="zh-TW" sz="2800" dirty="0" smtClean="0"/>
          </a:p>
          <a:p>
            <a:pPr marL="971550" lvl="1" indent="-514350"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  <a:defRPr/>
            </a:pPr>
            <a:r>
              <a:rPr lang="zh-TW" altLang="en-US" sz="2800" dirty="0" smtClean="0"/>
              <a:t>微型貸款：就業貸款。</a:t>
            </a:r>
            <a:endParaRPr lang="en-US" altLang="zh-TW" sz="2800" dirty="0" smtClean="0"/>
          </a:p>
          <a:p>
            <a:pPr marL="971550" lvl="1" indent="-514350"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  <a:defRPr/>
            </a:pPr>
            <a:r>
              <a:rPr lang="zh-TW" altLang="en-US" sz="2800" dirty="0" smtClean="0"/>
              <a:t>偏鄉計畫：開發、教育。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41</a:t>
            </a:fld>
            <a:endParaRPr lang="zh-TW" alt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755576" y="1268760"/>
            <a:ext cx="7560840" cy="2678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ea"/>
              </a:rPr>
              <a:t>個人的慈善需要（即捐款）會隨所得增加，問題在於如何提升募款的技術。</a:t>
            </a:r>
            <a:endParaRPr lang="en-US" altLang="zh-TW" sz="2800" dirty="0" smtClean="0">
              <a:latin typeface="+mn-ea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ea"/>
              </a:rPr>
              <a:t>提升募款的技術：如何將博愛、慈悲的情懷經由市場推廣出去？</a:t>
            </a: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611560" y="260648"/>
            <a:ext cx="7272808" cy="792088"/>
          </a:xfrm>
          <a:prstGeom prst="rect">
            <a:avLst/>
          </a:prstGeom>
        </p:spPr>
        <p:txBody>
          <a:bodyPr/>
          <a:lstStyle/>
          <a:p>
            <a:r>
              <a:rPr kumimoji="1" lang="en-US" altLang="zh-TW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6.</a:t>
            </a:r>
            <a:r>
              <a:rPr kumimoji="1" lang="zh-TW" alt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  濟貧的</a:t>
            </a:r>
            <a:r>
              <a:rPr lang="zh-TW" altLang="en-US" sz="4000" b="1" dirty="0" smtClean="0">
                <a:solidFill>
                  <a:srgbClr val="7030A0"/>
                </a:solidFill>
                <a:latin typeface="+mn-ea"/>
              </a:rPr>
              <a:t>慈善本質</a:t>
            </a:r>
            <a:endParaRPr lang="zh-TW" altLang="en-US" sz="4000" b="1" dirty="0" smtClean="0">
              <a:solidFill>
                <a:srgbClr val="7030A0"/>
              </a:solidFill>
              <a:latin typeface="+mn-lt"/>
              <a:ea typeface="+mn-ea"/>
            </a:endParaRPr>
          </a:p>
          <a:p>
            <a:pPr lvl="0"/>
            <a:endParaRPr lang="en-US" altLang="zh-TW" sz="4000" b="1" dirty="0" smtClean="0">
              <a:solidFill>
                <a:srgbClr val="7030A0"/>
              </a:solidFill>
              <a:latin typeface="+mn-lt"/>
              <a:ea typeface="+mn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42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20DD184-F16F-4EC7-B916-4A061BEC3445}" type="slidenum">
              <a:rPr lang="zh-TW" altLang="en-US" smtClean="0"/>
              <a:pPr>
                <a:defRPr/>
              </a:pPr>
              <a:t>43</a:t>
            </a:fld>
            <a:endParaRPr lang="en-US" altLang="zh-TW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536" y="2420888"/>
            <a:ext cx="6911975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sz="48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新細明體" pitchFamily="18" charset="-120"/>
              <a:ea typeface="+mj-ea"/>
              <a:cs typeface="+mj-cs"/>
            </a:endParaRPr>
          </a:p>
        </p:txBody>
      </p:sp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467544" y="836712"/>
            <a:ext cx="6781800" cy="3069704"/>
          </a:xfrm>
        </p:spPr>
        <p:txBody>
          <a:bodyPr/>
          <a:lstStyle/>
          <a:p>
            <a:pPr lvl="0" algn="ctr"/>
            <a:r>
              <a:rPr lang="zh-TW" altLang="en-US" dirty="0" smtClean="0">
                <a:solidFill>
                  <a:srgbClr val="FF0000"/>
                </a:solidFill>
              </a:rPr>
              <a:t>六、</a:t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>所得與財富分配</a:t>
            </a:r>
            <a:endParaRPr lang="zh-TW" alt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642096" cy="882352"/>
          </a:xfrm>
        </p:spPr>
        <p:txBody>
          <a:bodyPr>
            <a:normAutofit/>
          </a:bodyPr>
          <a:lstStyle/>
          <a:p>
            <a:r>
              <a:rPr kumimoji="1" lang="en-US" altLang="zh-TW" sz="4000" b="1" kern="0" dirty="0" smtClean="0">
                <a:solidFill>
                  <a:srgbClr val="7030A0"/>
                </a:solidFill>
              </a:rPr>
              <a:t>1. 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所得分配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683568" y="1484784"/>
            <a:ext cx="8074144" cy="4656584"/>
          </a:xfrm>
        </p:spPr>
        <p:txBody>
          <a:bodyPr>
            <a:normAutofit/>
          </a:bodyPr>
          <a:lstStyle/>
          <a:p>
            <a:pPr marL="514350" lvl="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在自由經濟體制下，個人所得來自於它所擁有之生產因素的使用報酬，亦即市場價格。</a:t>
            </a:r>
            <a:endParaRPr lang="en-US" altLang="zh-TW" sz="2800" dirty="0" smtClean="0"/>
          </a:p>
          <a:p>
            <a:pPr marL="514350" lvl="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FF0000"/>
                </a:solidFill>
              </a:rPr>
              <a:t>功能性所得：</a:t>
            </a:r>
            <a:r>
              <a:rPr lang="zh-TW" altLang="en-US" sz="2800" dirty="0" smtClean="0"/>
              <a:t>生產因素報酬之總和。</a:t>
            </a:r>
            <a:endParaRPr lang="en-US" altLang="zh-TW" sz="2800" dirty="0" smtClean="0"/>
          </a:p>
          <a:p>
            <a:pPr marL="514350" lvl="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FF0000"/>
                </a:solidFill>
              </a:rPr>
              <a:t>生產因素</a:t>
            </a:r>
            <a:r>
              <a:rPr lang="zh-TW" altLang="en-US" sz="2800" dirty="0" smtClean="0"/>
              <a:t>：</a:t>
            </a:r>
            <a:endParaRPr lang="en-US" altLang="zh-TW" sz="2800" dirty="0" smtClean="0"/>
          </a:p>
          <a:p>
            <a:pPr marL="858837" lvl="1" indent="-51435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sz="2400" dirty="0" smtClean="0"/>
              <a:t>傳統：勞動力、土地、資本財、創業家精神。</a:t>
            </a:r>
            <a:endParaRPr lang="en-US" altLang="zh-TW" sz="2400" dirty="0" smtClean="0"/>
          </a:p>
          <a:p>
            <a:pPr marL="858837" lvl="1" indent="-51435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sz="2400" dirty="0" smtClean="0"/>
              <a:t>當代</a:t>
            </a:r>
            <a:r>
              <a:rPr lang="zh-TW" altLang="en-US" sz="2400" dirty="0" smtClean="0">
                <a:sym typeface="Wingdings" pitchFamily="2" charset="2"/>
              </a:rPr>
              <a:t>：</a:t>
            </a:r>
            <a:r>
              <a:rPr lang="en-US" altLang="zh-TW" sz="2400" dirty="0" smtClean="0">
                <a:sym typeface="Wingdings" pitchFamily="2" charset="2"/>
              </a:rPr>
              <a:t>(</a:t>
            </a:r>
            <a:r>
              <a:rPr lang="zh-TW" altLang="en-US" sz="2400" dirty="0" smtClean="0">
                <a:sym typeface="Wingdings" pitchFamily="2" charset="2"/>
              </a:rPr>
              <a:t>金融</a:t>
            </a:r>
            <a:r>
              <a:rPr lang="en-US" altLang="zh-TW" sz="2400" dirty="0" smtClean="0">
                <a:sym typeface="Wingdings" pitchFamily="2" charset="2"/>
              </a:rPr>
              <a:t>)</a:t>
            </a:r>
            <a:r>
              <a:rPr lang="zh-TW" altLang="en-US" sz="2400" dirty="0" smtClean="0"/>
              <a:t>資本、專利權、智財權。</a:t>
            </a:r>
            <a:endParaRPr lang="en-US" altLang="zh-TW" sz="24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44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611560" y="260648"/>
            <a:ext cx="7128792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4000" b="1" dirty="0" smtClean="0">
                <a:solidFill>
                  <a:srgbClr val="7030A0"/>
                </a:solidFill>
                <a:cs typeface="+mj-cs"/>
              </a:rPr>
              <a:t>2.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n-lt"/>
                <a:ea typeface="+mn-ea"/>
                <a:cs typeface="+mj-cs"/>
              </a:rPr>
              <a:t>  生產因素之報酬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83568" y="1484784"/>
            <a:ext cx="7776864" cy="4752528"/>
          </a:xfrm>
          <a:prstGeom prst="rect">
            <a:avLst/>
          </a:prstGeom>
        </p:spPr>
        <p:txBody>
          <a:bodyPr>
            <a:noAutofit/>
          </a:bodyPr>
          <a:lstStyle/>
          <a:p>
            <a:pPr marL="628650" marR="0" lvl="1" indent="-357188" algn="l" defTabSz="914400" rtl="0" eaLnBrk="1" fontAlgn="auto" latinLnBrk="0" hangingPunct="1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勞動力之報酬：薪資，決定於勞動力市場之供給與需要。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28650" marR="0" lvl="1" indent="-357188" algn="l" defTabSz="914400" rtl="0" eaLnBrk="1" fontAlgn="auto" latinLnBrk="0" hangingPunct="1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土地（房屋）之報酬：租金，決定於租賃市場。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28650" marR="0" lvl="1" indent="-357188" algn="l" defTabSz="914400" rtl="0" eaLnBrk="1" fontAlgn="auto" latinLnBrk="0" hangingPunct="1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資本財之報酬：租金，決定於租賃市場利息。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28650" marR="0" lvl="1" indent="-357188" algn="l" defTabSz="914400" rtl="0" eaLnBrk="1" fontAlgn="auto" latinLnBrk="0" hangingPunct="1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資本之報酬：利息，決定於資金市場。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28650" marR="0" lvl="1" indent="-357188" algn="l" defTabSz="914400" rtl="0" eaLnBrk="1" fontAlgn="auto" latinLnBrk="0" hangingPunct="1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創業家之報酬：利潤，不存在市場。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28650" marR="0" lvl="1" indent="-357188" algn="l" defTabSz="914400" rtl="0" eaLnBrk="1" fontAlgn="auto" latinLnBrk="0" hangingPunct="1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arenR"/>
              <a:tabLst/>
              <a:defRPr/>
            </a:pP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45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611560" y="260648"/>
            <a:ext cx="8136904" cy="9087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n-lt"/>
                <a:ea typeface="+mn-ea"/>
                <a:cs typeface="+mj-cs"/>
              </a:rPr>
              <a:t>3.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n-lt"/>
                <a:ea typeface="+mn-ea"/>
                <a:cs typeface="+mj-cs"/>
              </a:rPr>
              <a:t>  生產因素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之價格決定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67544" y="1268760"/>
            <a:ext cx="8496944" cy="52565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6223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市場價格為生產因素的供給與需要兩方共同決定。完全競爭時，雙方均為價格接受者，對市場沒有多少影響力。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223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不完全競爭時，獨佔方擁有較大的價格決定權力。所有的獨佔都只是短期現象，因新進入者會打破現有的壟斷。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223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生產因素的需要衍生於市場對其生產之最終消費財的需要。最終消費財的需要間接地決定了生產因素的價格，不是反過來。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22300" marR="0" lvl="1" indent="-45720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創業家沒有市場，利潤是剩餘要求權。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46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611560" y="188640"/>
            <a:ext cx="7344816" cy="7920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4.  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異質生產因素之報酬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827584" y="1196752"/>
            <a:ext cx="7992888" cy="5472608"/>
          </a:xfrm>
          <a:prstGeom prst="rect">
            <a:avLst/>
          </a:prstGeom>
        </p:spPr>
        <p:txBody>
          <a:bodyPr>
            <a:noAutofit/>
          </a:bodyPr>
          <a:lstStyle/>
          <a:p>
            <a:pPr marL="596646" marR="0" lvl="0" indent="-51435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同質勞動力（土地、資本財）在完全競爭下，其報酬等於其邊際產出。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6686" marR="0" lvl="1" indent="-514350" algn="l" defTabSz="914400" rtl="0" eaLnBrk="1" fontAlgn="auto" latinLnBrk="0" hangingPunct="1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同質勞動力在不同環境下得薪資補償：工作環境的不舒適與危險。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96646" marR="0" lvl="0" indent="-51435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異質勞動力（土地、資本財）各有自己的市場，但其間存在不同程度的替代關係。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3912" marR="0" lvl="1" indent="-457200" algn="l" defTabSz="914400" rtl="0" eaLnBrk="1" fontAlgn="auto" latinLnBrk="0" hangingPunct="1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異質勞動力之間。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3912" marR="0" lvl="1" indent="-457200" algn="l" defTabSz="914400" rtl="0" eaLnBrk="1" fontAlgn="auto" latinLnBrk="0" hangingPunct="1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異質資本財之間。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3912" marR="0" lvl="1" indent="-457200" algn="l" defTabSz="914400" rtl="0" eaLnBrk="1" fontAlgn="auto" latinLnBrk="0" hangingPunct="1"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勞動力與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資本財之間。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47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539552" y="188640"/>
            <a:ext cx="8291264" cy="79208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4000" b="1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5.</a:t>
            </a: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由功能性分配到個人分配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內容版面配置區 2"/>
          <p:cNvSpPr txBox="1">
            <a:spLocks/>
          </p:cNvSpPr>
          <p:nvPr/>
        </p:nvSpPr>
        <p:spPr>
          <a:xfrm>
            <a:off x="755576" y="1268760"/>
            <a:ext cx="7920880" cy="525658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596646" marR="0" lvl="0" indent="-51435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個人所得＝紅利＋薪資＋利息＋租金（地租、專利租）＋ </a:t>
            </a:r>
            <a:r>
              <a:rPr kumimoji="0" lang="en-US" altLang="zh-TW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zh-TW" alt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意外之財</a:t>
            </a:r>
            <a:r>
              <a:rPr kumimoji="0" lang="zh-TW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en-US" altLang="zh-TW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6686" marR="0" lvl="1" indent="-514350" algn="l" defTabSz="914400" rtl="0" eaLnBrk="1" fontAlgn="auto" latinLnBrk="0" hangingPunct="1">
              <a:lnSpc>
                <a:spcPct val="12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zh-TW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薪資＝薪資率 </a:t>
            </a:r>
            <a:r>
              <a:rPr kumimoji="0" lang="en-US" altLang="zh-TW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</a:t>
            </a:r>
            <a:r>
              <a:rPr kumimoji="0" lang="zh-TW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工作時間。</a:t>
            </a:r>
            <a:endParaRPr kumimoji="0" lang="en-US" altLang="zh-TW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6686" marR="0" lvl="1" indent="-514350" algn="l" defTabSz="914400" rtl="0" eaLnBrk="1" fontAlgn="auto" latinLnBrk="0" hangingPunct="1">
              <a:lnSpc>
                <a:spcPct val="12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zh-TW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利息＝利率 </a:t>
            </a:r>
            <a:r>
              <a:rPr kumimoji="0" lang="en-US" altLang="zh-TW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</a:t>
            </a:r>
            <a:r>
              <a:rPr kumimoji="0" lang="zh-TW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資金數量。</a:t>
            </a:r>
            <a:endParaRPr kumimoji="0" lang="en-US" altLang="zh-TW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6686" marR="0" lvl="1" indent="-514350" algn="l" defTabSz="914400" rtl="0" eaLnBrk="1" fontAlgn="auto" latinLnBrk="0" hangingPunct="1">
              <a:lnSpc>
                <a:spcPct val="12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zh-TW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租金＝各項地租、租賃費用、專利租之總和。</a:t>
            </a:r>
          </a:p>
          <a:p>
            <a:pPr marL="596646" marR="0" lvl="0" indent="-51435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在私有產權制國家，個人的所得分配決定個人當期所擁有之生產因素之總報酬。</a:t>
            </a:r>
            <a:endParaRPr kumimoji="0" lang="en-US" altLang="zh-TW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37744" algn="l" defTabSz="914400" rtl="0" eaLnBrk="1" fontAlgn="auto" latinLnBrk="0" hangingPunct="1">
              <a:lnSpc>
                <a:spcPct val="15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zh-TW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個人所得決定於所擁有生產因素之種類、數量、及其價格。</a:t>
            </a:r>
            <a:endParaRPr kumimoji="0" lang="zh-TW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48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611560" y="188640"/>
            <a:ext cx="8136904" cy="100811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6.  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不同階層的所得來源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內容版面配置區 2"/>
          <p:cNvSpPr txBox="1">
            <a:spLocks/>
          </p:cNvSpPr>
          <p:nvPr/>
        </p:nvSpPr>
        <p:spPr>
          <a:xfrm>
            <a:off x="539552" y="1196752"/>
            <a:ext cx="7848872" cy="338437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96646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勞工：薪資為主、微薄的利息與地租。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96646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退休人員：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96646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地主：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96646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企業主：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96646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獨立撰稿人：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96646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金字塔頂端：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2C9FA-1F3C-48EA-AAFE-C3C2FB994422}" type="slidenum">
              <a:rPr lang="zh-TW" altLang="en-US" smtClean="0"/>
              <a:pPr>
                <a:defRPr/>
              </a:pPr>
              <a:t>49</a:t>
            </a:fld>
            <a:endParaRPr lang="en-US" altLang="zh-TW"/>
          </a:p>
        </p:txBody>
      </p:sp>
      <p:sp>
        <p:nvSpPr>
          <p:cNvPr id="6" name="內容版面配置區 2"/>
          <p:cNvSpPr txBox="1">
            <a:spLocks/>
          </p:cNvSpPr>
          <p:nvPr/>
        </p:nvSpPr>
        <p:spPr>
          <a:xfrm>
            <a:off x="3635896" y="2708920"/>
            <a:ext cx="4932040" cy="316835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《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平庸的世代</a:t>
            </a:r>
            <a:r>
              <a:rPr kumimoji="0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》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：當資產集中後，人類將形成三個新階級：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8837" marR="0" lvl="1" indent="-51435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arenR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未來貴族</a:t>
            </a:r>
            <a:r>
              <a:rPr kumimoji="0" lang="en-US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——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金字塔的頂尖。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8837" marR="0" lvl="1" indent="-51435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arenR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未來家臣</a:t>
            </a:r>
            <a:r>
              <a:rPr kumimoji="0" lang="en-US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——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幫未來貴族提供服務者。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8837" marR="0" lvl="1" indent="-51435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arenR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未來平民。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59D390-8099-4A69-85D5-F5A5F9CF2C62}" type="slidenum">
              <a:rPr lang="en-US" altLang="zh-TW" smtClean="0"/>
              <a:pPr/>
              <a:t>5</a:t>
            </a:fld>
            <a:endParaRPr lang="en-US" altLang="zh-TW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188" y="0"/>
            <a:ext cx="8532812" cy="1196975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effectLst/>
                <a:latin typeface="+mn-lt"/>
              </a:rPr>
              <a:t>3.  </a:t>
            </a:r>
            <a:r>
              <a:rPr lang="zh-TW" altLang="en-US" sz="4000" dirty="0" smtClean="0">
                <a:solidFill>
                  <a:srgbClr val="660066"/>
                </a:solidFill>
                <a:effectLst/>
                <a:latin typeface="+mn-lt"/>
              </a:rPr>
              <a:t>熱的社會主義喪失信譽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52525" y="1628775"/>
            <a:ext cx="7991475" cy="4248150"/>
          </a:xfrm>
        </p:spPr>
        <p:txBody>
          <a:bodyPr>
            <a:noAutofit/>
          </a:bodyPr>
          <a:lstStyle/>
          <a:p>
            <a:pPr marL="715963" indent="-715963"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</a:rPr>
              <a:t>蘇聯計畫經濟的失敗：</a:t>
            </a:r>
            <a:endParaRPr lang="zh-TW" altLang="en-US" sz="2800" dirty="0" smtClean="0"/>
          </a:p>
          <a:p>
            <a:pPr marL="990600" lvl="1" indent="-533400">
              <a:buSzTx/>
              <a:buFont typeface="Wingdings" pitchFamily="2" charset="2"/>
              <a:buAutoNum type="circleNumWdWhitePlain"/>
            </a:pPr>
            <a:r>
              <a:rPr lang="zh-TW" altLang="en-US" sz="2800" dirty="0" smtClean="0"/>
              <a:t>生產效率逐漸比不上私有企業。</a:t>
            </a:r>
          </a:p>
          <a:p>
            <a:pPr marL="990600" lvl="1" indent="-533400">
              <a:buSzTx/>
              <a:buFont typeface="Wingdings" pitchFamily="2" charset="2"/>
              <a:buAutoNum type="circleNumWdWhitePlain"/>
            </a:pPr>
            <a:r>
              <a:rPr lang="zh-TW" altLang="en-US" sz="2800" dirty="0" smtClean="0"/>
              <a:t>政治走向獨裁，較之前更不民主。</a:t>
            </a:r>
          </a:p>
          <a:p>
            <a:pPr marL="990600" lvl="1" indent="-533400">
              <a:buSzTx/>
              <a:buFont typeface="Wingdings" pitchFamily="2" charset="2"/>
              <a:buAutoNum type="circleNumWdWhitePlain"/>
            </a:pPr>
            <a:r>
              <a:rPr lang="zh-TW" altLang="en-US" sz="2800" dirty="0" smtClean="0"/>
              <a:t>社會走向專制，較之前更不自由。</a:t>
            </a:r>
            <a:endParaRPr lang="en-US" altLang="zh-TW" sz="2800" dirty="0" smtClean="0"/>
          </a:p>
          <a:p>
            <a:pPr marL="715963" indent="-715963">
              <a:buFont typeface="+mj-lt"/>
              <a:buAutoNum type="arabicParenR"/>
            </a:pPr>
            <a:r>
              <a:rPr lang="zh-TW" altLang="en-US" sz="2800" dirty="0" smtClean="0"/>
              <a:t>知識份子</a:t>
            </a:r>
            <a:r>
              <a:rPr lang="zh-TW" altLang="en-US" sz="2800" dirty="0" smtClean="0">
                <a:latin typeface="新細明體" pitchFamily="18" charset="-120"/>
              </a:rPr>
              <a:t>喪失對馬克思社會主義的信仰，但</a:t>
            </a:r>
            <a:r>
              <a:rPr lang="zh-TW" altLang="en-US" sz="2800" dirty="0" smtClean="0"/>
              <a:t>反對資本主義的情操並沒改變，依舊迷戀社會主義，追求其他的實現手段。福利國家就成為另一種寄託。</a:t>
            </a:r>
            <a:endParaRPr lang="en-US" altLang="zh-TW" sz="2800" dirty="0" smtClean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611560" y="260648"/>
            <a:ext cx="7344816" cy="864096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ct val="0"/>
              </a:spcBef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7.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zh-TW" altLang="en-US" sz="4000" b="1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所得分配的衡量指標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內容版面配置區 2"/>
          <p:cNvSpPr txBox="1">
            <a:spLocks/>
          </p:cNvSpPr>
          <p:nvPr/>
        </p:nvSpPr>
        <p:spPr>
          <a:xfrm>
            <a:off x="179512" y="1484784"/>
            <a:ext cx="4392488" cy="3240360"/>
          </a:xfrm>
          <a:prstGeom prst="rect">
            <a:avLst/>
          </a:prstGeom>
        </p:spPr>
        <p:txBody>
          <a:bodyPr/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所得之五分位指標：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8837" marR="0" lvl="1" indent="-51435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arenR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第一分位：最高所得層。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8837" marR="0" lvl="1" indent="-51435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arenR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第二分位：高所得層。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8837" marR="0" lvl="1" indent="-51435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arenR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第三分位：中所得層。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8837" marR="0" lvl="1" indent="-51435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arenR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第四分位：低所得層，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8837" marR="0" lvl="1" indent="-51435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arenR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第五分位：最低所得層。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8837" marR="0" lvl="1" indent="-51435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None/>
              <a:tabLst/>
              <a:defRPr/>
            </a:pP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50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 bwMode="auto">
          <a:xfrm>
            <a:off x="4499992" y="2708920"/>
            <a:ext cx="4248472" cy="38164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6" name="直線接點 5"/>
          <p:cNvCxnSpPr/>
          <p:nvPr/>
        </p:nvCxnSpPr>
        <p:spPr bwMode="auto">
          <a:xfrm>
            <a:off x="7956376" y="2708920"/>
            <a:ext cx="0" cy="38164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7" name="直線接點 6"/>
          <p:cNvCxnSpPr/>
          <p:nvPr/>
        </p:nvCxnSpPr>
        <p:spPr bwMode="auto">
          <a:xfrm>
            <a:off x="5292080" y="2708920"/>
            <a:ext cx="0" cy="38164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8" name="直線接點 7"/>
          <p:cNvCxnSpPr/>
          <p:nvPr/>
        </p:nvCxnSpPr>
        <p:spPr bwMode="auto">
          <a:xfrm>
            <a:off x="7092280" y="2708920"/>
            <a:ext cx="0" cy="38164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9" name="直線接點 8"/>
          <p:cNvCxnSpPr/>
          <p:nvPr/>
        </p:nvCxnSpPr>
        <p:spPr bwMode="auto">
          <a:xfrm>
            <a:off x="6156176" y="2708920"/>
            <a:ext cx="0" cy="38164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0" name="直線接點 9"/>
          <p:cNvCxnSpPr>
            <a:endCxn id="15" idx="5"/>
          </p:cNvCxnSpPr>
          <p:nvPr/>
        </p:nvCxnSpPr>
        <p:spPr bwMode="auto">
          <a:xfrm flipV="1">
            <a:off x="7956376" y="2759837"/>
            <a:ext cx="843005" cy="146125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1" name="直線接點 10"/>
          <p:cNvCxnSpPr/>
          <p:nvPr/>
        </p:nvCxnSpPr>
        <p:spPr bwMode="auto">
          <a:xfrm flipV="1">
            <a:off x="5364088" y="5805264"/>
            <a:ext cx="864096" cy="36004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2" name="直線接點 11"/>
          <p:cNvCxnSpPr/>
          <p:nvPr/>
        </p:nvCxnSpPr>
        <p:spPr bwMode="auto">
          <a:xfrm flipV="1">
            <a:off x="6228184" y="5229200"/>
            <a:ext cx="936104" cy="576064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3" name="直線接點 12"/>
          <p:cNvCxnSpPr/>
          <p:nvPr/>
        </p:nvCxnSpPr>
        <p:spPr bwMode="auto">
          <a:xfrm flipV="1">
            <a:off x="7092280" y="4221088"/>
            <a:ext cx="864096" cy="108012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4" name="橢圓 13"/>
          <p:cNvSpPr/>
          <p:nvPr/>
        </p:nvSpPr>
        <p:spPr bwMode="auto">
          <a:xfrm>
            <a:off x="5220072" y="6093296"/>
            <a:ext cx="144016" cy="14401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5" name="橢圓 14"/>
          <p:cNvSpPr/>
          <p:nvPr/>
        </p:nvSpPr>
        <p:spPr bwMode="auto">
          <a:xfrm>
            <a:off x="8676456" y="2636912"/>
            <a:ext cx="144016" cy="14401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" name="橢圓 15"/>
          <p:cNvSpPr/>
          <p:nvPr/>
        </p:nvSpPr>
        <p:spPr bwMode="auto">
          <a:xfrm>
            <a:off x="7884368" y="4005064"/>
            <a:ext cx="144016" cy="14401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7" name="橢圓 16"/>
          <p:cNvSpPr/>
          <p:nvPr/>
        </p:nvSpPr>
        <p:spPr bwMode="auto">
          <a:xfrm>
            <a:off x="7092280" y="5157192"/>
            <a:ext cx="144016" cy="14401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8" name="橢圓 17"/>
          <p:cNvSpPr/>
          <p:nvPr/>
        </p:nvSpPr>
        <p:spPr bwMode="auto">
          <a:xfrm>
            <a:off x="6084168" y="5733256"/>
            <a:ext cx="144016" cy="14401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0" name="矩形 19"/>
          <p:cNvSpPr/>
          <p:nvPr/>
        </p:nvSpPr>
        <p:spPr>
          <a:xfrm rot="19170499">
            <a:off x="4994832" y="4458381"/>
            <a:ext cx="2698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hangingPunct="0"/>
            <a:r>
              <a:rPr lang="zh-TW" altLang="en-US" sz="2800" b="1" kern="0" dirty="0" smtClean="0">
                <a:solidFill>
                  <a:srgbClr val="330066"/>
                </a:solidFill>
                <a:latin typeface="Arial"/>
                <a:ea typeface="新細明體"/>
                <a:cs typeface="+mj-cs"/>
              </a:rPr>
              <a:t>五分位分配曲線</a:t>
            </a:r>
            <a:endParaRPr lang="zh-TW" altLang="en-US" sz="2800" b="1" kern="0" dirty="0">
              <a:solidFill>
                <a:srgbClr val="330066"/>
              </a:solidFill>
              <a:latin typeface="Arial"/>
              <a:ea typeface="新細明體"/>
              <a:cs typeface="+mj-cs"/>
            </a:endParaRPr>
          </a:p>
        </p:txBody>
      </p:sp>
      <p:cxnSp>
        <p:nvCxnSpPr>
          <p:cNvPr id="23" name="直線接點 22"/>
          <p:cNvCxnSpPr/>
          <p:nvPr/>
        </p:nvCxnSpPr>
        <p:spPr bwMode="auto">
          <a:xfrm flipV="1">
            <a:off x="4499992" y="6237312"/>
            <a:ext cx="864096" cy="28803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611560" y="260648"/>
            <a:ext cx="7344816" cy="864096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ct val="0"/>
              </a:spcBef>
              <a:defRPr/>
            </a:pPr>
            <a:r>
              <a:rPr kumimoji="0" lang="en-US" altLang="zh-TW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8.</a:t>
            </a:r>
            <a:r>
              <a:rPr kumimoji="0" lang="zh-TW" alt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altLang="zh-TW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zh-TW" altLang="en-US" sz="4000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所得分配指標的意涵</a:t>
            </a:r>
            <a:endParaRPr kumimoji="0" lang="zh-TW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內容版面配置區 2"/>
          <p:cNvSpPr txBox="1">
            <a:spLocks/>
          </p:cNvSpPr>
          <p:nvPr/>
        </p:nvSpPr>
        <p:spPr>
          <a:xfrm>
            <a:off x="827584" y="1340768"/>
            <a:ext cx="7992888" cy="5400600"/>
          </a:xfrm>
          <a:prstGeom prst="rect">
            <a:avLst/>
          </a:prstGeom>
        </p:spPr>
        <p:txBody>
          <a:bodyPr/>
          <a:lstStyle/>
          <a:p>
            <a:pPr marL="0" marR="0" lvl="1" indent="34925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arabicParenR"/>
              <a:tabLst/>
              <a:defRPr/>
            </a:pPr>
            <a:r>
              <a:rPr lang="zh-TW" altLang="en-US" sz="2400" b="1" dirty="0" smtClean="0">
                <a:solidFill>
                  <a:srgbClr val="FF0000"/>
                </a:solidFill>
              </a:rPr>
              <a:t> 五分位</a:t>
            </a:r>
            <a:r>
              <a:rPr kumimoji="0" lang="zh-TW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指標的意義：</a:t>
            </a:r>
            <a:endParaRPr kumimoji="0" lang="en-US" altLang="zh-TW" sz="2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8837" marR="0" lvl="1" indent="-51435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貧富差距：第一分位所得／第五分位所得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8837" marR="0" lvl="1" indent="-51435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貧窮化：第五分位所得／第三分位所得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8837" marR="0" lvl="1" indent="-51435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階級化：第一分位所得／第三分位所得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8837" marR="0" lvl="1" indent="-51435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+mj-lt"/>
              <a:buAutoNum type="circleNumWdWhitePlain"/>
              <a:tabLst/>
              <a:defRPr/>
            </a:pPr>
            <a:endParaRPr lang="en-US" altLang="zh-TW" sz="2400" dirty="0" smtClean="0"/>
          </a:p>
          <a:p>
            <a:pPr marL="457200" lvl="0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arenR" startAt="2"/>
              <a:defRPr/>
            </a:pPr>
            <a:r>
              <a:rPr kumimoji="1" lang="zh-TW" altLang="en-US" sz="2400" b="1" kern="0" dirty="0" smtClean="0">
                <a:solidFill>
                  <a:srgbClr val="FF0000"/>
                </a:solidFill>
              </a:rPr>
              <a:t>各種所得分位的意義</a:t>
            </a:r>
          </a:p>
          <a:p>
            <a:pPr marL="731520" lvl="1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AutoNum type="circleNumWdWhitePlain"/>
              <a:defRPr/>
            </a:pPr>
            <a:r>
              <a:rPr kumimoji="1" lang="zh-TW" altLang="en-US" sz="2400" kern="0" dirty="0" smtClean="0"/>
              <a:t>五分位：展現貧富</a:t>
            </a:r>
            <a:r>
              <a:rPr kumimoji="1" lang="zh-TW" altLang="en-US" sz="2400" kern="0" dirty="0" smtClean="0">
                <a:solidFill>
                  <a:srgbClr val="FF0000"/>
                </a:solidFill>
              </a:rPr>
              <a:t>差異</a:t>
            </a:r>
            <a:r>
              <a:rPr kumimoji="1" lang="zh-TW" altLang="en-US" sz="2400" kern="0" dirty="0" smtClean="0"/>
              <a:t>。</a:t>
            </a:r>
            <a:endParaRPr kumimoji="1" lang="en-US" altLang="zh-TW" sz="2400" kern="0" dirty="0" smtClean="0"/>
          </a:p>
          <a:p>
            <a:pPr marL="731520" lvl="1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AutoNum type="circleNumWdWhitePlain"/>
              <a:defRPr/>
            </a:pPr>
            <a:r>
              <a:rPr kumimoji="1" lang="zh-TW" altLang="en-US" sz="2400" kern="0" dirty="0" smtClean="0"/>
              <a:t>十分位：凸顯財富分配</a:t>
            </a:r>
            <a:r>
              <a:rPr lang="zh-TW" altLang="en-US" sz="2400" kern="0" dirty="0" smtClean="0"/>
              <a:t>的</a:t>
            </a:r>
            <a:r>
              <a:rPr kumimoji="1" lang="zh-TW" altLang="en-US" sz="2400" kern="0" dirty="0" smtClean="0">
                <a:solidFill>
                  <a:srgbClr val="FF0000"/>
                </a:solidFill>
              </a:rPr>
              <a:t>病態</a:t>
            </a:r>
            <a:r>
              <a:rPr kumimoji="1" lang="zh-TW" altLang="en-US" sz="2400" kern="0" dirty="0" smtClean="0"/>
              <a:t>。</a:t>
            </a:r>
            <a:endParaRPr kumimoji="1" lang="en-US" altLang="zh-TW" sz="2400" kern="0" dirty="0" smtClean="0"/>
          </a:p>
          <a:p>
            <a:pPr marL="731520" lvl="1" indent="-457200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AutoNum type="circleNumWdWhitePlain"/>
              <a:defRPr/>
            </a:pPr>
            <a:r>
              <a:rPr kumimoji="1" lang="zh-TW" altLang="en-US" sz="2400" kern="0" dirty="0" smtClean="0"/>
              <a:t>百分位：</a:t>
            </a:r>
            <a:r>
              <a:rPr lang="zh-TW" altLang="en-US" sz="2400" kern="0" dirty="0" smtClean="0"/>
              <a:t>預言潛在的</a:t>
            </a:r>
            <a:r>
              <a:rPr lang="zh-TW" altLang="en-US" sz="2400" kern="0" dirty="0" smtClean="0">
                <a:solidFill>
                  <a:srgbClr val="FF0000"/>
                </a:solidFill>
              </a:rPr>
              <a:t>動亂</a:t>
            </a:r>
            <a:r>
              <a:rPr kumimoji="1" lang="zh-TW" altLang="en-US" sz="2400" kern="0" dirty="0" smtClean="0"/>
              <a:t>。</a:t>
            </a:r>
            <a:endParaRPr kumimoji="1" lang="en-US" altLang="zh-TW" sz="2400" kern="0" dirty="0" smtClean="0"/>
          </a:p>
          <a:p>
            <a:pPr marL="731520" lvl="1" indent="-4572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AutoNum type="circleNumWdWhitePlain"/>
              <a:defRPr/>
            </a:pPr>
            <a:r>
              <a:rPr kumimoji="1" lang="zh-TW" altLang="en-US" sz="2400" kern="0" dirty="0" smtClean="0"/>
              <a:t>千分位：鼓動階級</a:t>
            </a:r>
            <a:r>
              <a:rPr kumimoji="1" lang="zh-TW" altLang="en-US" sz="2400" kern="0" dirty="0" smtClean="0">
                <a:solidFill>
                  <a:srgbClr val="FF0000"/>
                </a:solidFill>
              </a:rPr>
              <a:t>鬥爭</a:t>
            </a:r>
            <a:r>
              <a:rPr kumimoji="1" lang="zh-TW" altLang="en-US" sz="2400" kern="0" dirty="0" smtClean="0"/>
              <a:t>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51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611560" y="260648"/>
            <a:ext cx="7344816" cy="86409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9.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   </a:t>
            </a: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另種分配指標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467544" y="2636912"/>
            <a:ext cx="4248472" cy="38164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6" name="直線接點 5"/>
          <p:cNvCxnSpPr/>
          <p:nvPr/>
        </p:nvCxnSpPr>
        <p:spPr bwMode="auto">
          <a:xfrm>
            <a:off x="3851920" y="2636912"/>
            <a:ext cx="0" cy="38164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7" name="直線接點 6"/>
          <p:cNvCxnSpPr/>
          <p:nvPr/>
        </p:nvCxnSpPr>
        <p:spPr bwMode="auto">
          <a:xfrm>
            <a:off x="1187624" y="2636912"/>
            <a:ext cx="0" cy="38164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8" name="直線接點 7"/>
          <p:cNvCxnSpPr/>
          <p:nvPr/>
        </p:nvCxnSpPr>
        <p:spPr bwMode="auto">
          <a:xfrm>
            <a:off x="2987824" y="2636912"/>
            <a:ext cx="0" cy="38164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9" name="直線接點 8"/>
          <p:cNvCxnSpPr/>
          <p:nvPr/>
        </p:nvCxnSpPr>
        <p:spPr bwMode="auto">
          <a:xfrm>
            <a:off x="2051720" y="2636912"/>
            <a:ext cx="0" cy="38164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0" name="直線接點 9"/>
          <p:cNvCxnSpPr/>
          <p:nvPr/>
        </p:nvCxnSpPr>
        <p:spPr bwMode="auto">
          <a:xfrm flipV="1">
            <a:off x="3779912" y="2636912"/>
            <a:ext cx="864096" cy="14401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1" name="直線接點 10"/>
          <p:cNvCxnSpPr/>
          <p:nvPr/>
        </p:nvCxnSpPr>
        <p:spPr bwMode="auto">
          <a:xfrm flipV="1">
            <a:off x="1187624" y="5805264"/>
            <a:ext cx="864096" cy="36004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2" name="直線接點 11"/>
          <p:cNvCxnSpPr/>
          <p:nvPr/>
        </p:nvCxnSpPr>
        <p:spPr bwMode="auto">
          <a:xfrm flipV="1">
            <a:off x="2051720" y="5013176"/>
            <a:ext cx="936104" cy="79208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3" name="直線接點 12"/>
          <p:cNvCxnSpPr/>
          <p:nvPr/>
        </p:nvCxnSpPr>
        <p:spPr bwMode="auto">
          <a:xfrm flipV="1">
            <a:off x="2987824" y="3933056"/>
            <a:ext cx="864096" cy="108012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4" name="橢圓 13"/>
          <p:cNvSpPr/>
          <p:nvPr/>
        </p:nvSpPr>
        <p:spPr bwMode="auto">
          <a:xfrm>
            <a:off x="395536" y="6381328"/>
            <a:ext cx="144016" cy="14401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5" name="橢圓 14"/>
          <p:cNvSpPr/>
          <p:nvPr/>
        </p:nvSpPr>
        <p:spPr bwMode="auto">
          <a:xfrm>
            <a:off x="4572000" y="2564904"/>
            <a:ext cx="144016" cy="14401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" name="橢圓 15"/>
          <p:cNvSpPr/>
          <p:nvPr/>
        </p:nvSpPr>
        <p:spPr bwMode="auto">
          <a:xfrm>
            <a:off x="2915816" y="5013176"/>
            <a:ext cx="144016" cy="14401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7" name="橢圓 16"/>
          <p:cNvSpPr/>
          <p:nvPr/>
        </p:nvSpPr>
        <p:spPr bwMode="auto">
          <a:xfrm>
            <a:off x="1115616" y="6093296"/>
            <a:ext cx="144016" cy="14401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8" name="橢圓 17"/>
          <p:cNvSpPr/>
          <p:nvPr/>
        </p:nvSpPr>
        <p:spPr bwMode="auto">
          <a:xfrm>
            <a:off x="1979712" y="5661248"/>
            <a:ext cx="144016" cy="14401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9" name="矩形 18"/>
          <p:cNvSpPr/>
          <p:nvPr/>
        </p:nvSpPr>
        <p:spPr>
          <a:xfrm rot="19257099">
            <a:off x="843245" y="4066252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hangingPunct="0"/>
            <a:r>
              <a:rPr lang="zh-TW" altLang="en-US" sz="2800" b="1" kern="0" dirty="0" smtClean="0">
                <a:solidFill>
                  <a:srgbClr val="330066"/>
                </a:solidFill>
                <a:latin typeface="Arial"/>
                <a:ea typeface="新細明體"/>
                <a:cs typeface="+mj-cs"/>
              </a:rPr>
              <a:t>平均分配線</a:t>
            </a:r>
            <a:endParaRPr lang="zh-TW" altLang="en-US" sz="2800" b="1" kern="0" dirty="0">
              <a:solidFill>
                <a:srgbClr val="330066"/>
              </a:solidFill>
              <a:latin typeface="Arial"/>
              <a:ea typeface="新細明體"/>
              <a:cs typeface="+mj-cs"/>
            </a:endParaRPr>
          </a:p>
        </p:txBody>
      </p:sp>
      <p:sp>
        <p:nvSpPr>
          <p:cNvPr id="20" name="矩形 19"/>
          <p:cNvSpPr/>
          <p:nvPr/>
        </p:nvSpPr>
        <p:spPr>
          <a:xfrm rot="19170499">
            <a:off x="2258527" y="4818422"/>
            <a:ext cx="2698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hangingPunct="0"/>
            <a:r>
              <a:rPr lang="zh-TW" altLang="en-US" sz="2800" b="1" kern="0" dirty="0" smtClean="0">
                <a:solidFill>
                  <a:srgbClr val="330066"/>
                </a:solidFill>
                <a:latin typeface="Arial"/>
                <a:ea typeface="新細明體"/>
                <a:cs typeface="+mj-cs"/>
              </a:rPr>
              <a:t>五分位分配曲線</a:t>
            </a:r>
            <a:endParaRPr lang="zh-TW" altLang="en-US" sz="2800" b="1" kern="0" dirty="0">
              <a:solidFill>
                <a:srgbClr val="330066"/>
              </a:solidFill>
              <a:latin typeface="Arial"/>
              <a:ea typeface="新細明體"/>
              <a:cs typeface="+mj-cs"/>
            </a:endParaRPr>
          </a:p>
        </p:txBody>
      </p:sp>
      <p:sp>
        <p:nvSpPr>
          <p:cNvPr id="21" name="圓角矩形圖說文字 20"/>
          <p:cNvSpPr/>
          <p:nvPr/>
        </p:nvSpPr>
        <p:spPr bwMode="auto">
          <a:xfrm>
            <a:off x="611560" y="1700808"/>
            <a:ext cx="2808312" cy="576064"/>
          </a:xfrm>
          <a:prstGeom prst="wedgeRoundRectCallout">
            <a:avLst>
              <a:gd name="adj1" fmla="val 45187"/>
              <a:gd name="adj2" fmla="val 387227"/>
              <a:gd name="adj3" fmla="val 16667"/>
            </a:avLst>
          </a:prstGeom>
          <a:solidFill>
            <a:srgbClr val="FBCBF5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z="2800" b="1" kern="0" dirty="0" smtClean="0">
                <a:solidFill>
                  <a:srgbClr val="330066"/>
                </a:solidFill>
                <a:latin typeface="Arial"/>
                <a:ea typeface="新細明體"/>
                <a:cs typeface="+mj-cs"/>
              </a:rPr>
              <a:t>分配不均區域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5004048" y="1124744"/>
            <a:ext cx="3744416" cy="5017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en-US" sz="2400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吉尼</a:t>
            </a:r>
            <a:r>
              <a:rPr lang="zh-TW" altLang="zh-TW" sz="2400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係數</a:t>
            </a:r>
            <a:r>
              <a:rPr lang="zh-TW" altLang="en-US" sz="2400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zh-TW" sz="2400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altLang="zh-TW" sz="2400" kern="0" dirty="0" err="1" smtClean="0">
                <a:latin typeface="+mn-lt"/>
                <a:ea typeface="+mn-ea"/>
                <a:cs typeface="+mj-cs"/>
              </a:rPr>
              <a:t>Gini</a:t>
            </a:r>
            <a:r>
              <a:rPr lang="zh-TW" altLang="en-US" sz="2400" kern="0" dirty="0" smtClean="0">
                <a:latin typeface="+mn-lt"/>
                <a:ea typeface="+mn-ea"/>
                <a:cs typeface="+mj-cs"/>
              </a:rPr>
              <a:t> </a:t>
            </a:r>
            <a:r>
              <a:rPr lang="zh-TW" altLang="zh-TW" sz="2400" kern="0" dirty="0" smtClean="0">
                <a:latin typeface="+mn-lt"/>
                <a:ea typeface="+mn-ea"/>
                <a:cs typeface="+mj-cs"/>
              </a:rPr>
              <a:t>係數</a:t>
            </a:r>
            <a:r>
              <a:rPr lang="en-US" altLang="zh-TW" sz="2400" kern="0" dirty="0" smtClean="0">
                <a:latin typeface="+mn-lt"/>
                <a:ea typeface="+mn-ea"/>
                <a:cs typeface="+mj-cs"/>
              </a:rPr>
              <a:t>)</a:t>
            </a:r>
            <a:r>
              <a:rPr lang="zh-TW" altLang="en-US" sz="2400" kern="0" dirty="0" smtClean="0">
                <a:latin typeface="+mn-lt"/>
                <a:ea typeface="+mn-ea"/>
                <a:cs typeface="+mj-cs"/>
              </a:rPr>
              <a:t>：</a:t>
            </a:r>
            <a:endParaRPr lang="en-US" altLang="zh-TW" sz="2400" kern="0" dirty="0" smtClean="0">
              <a:latin typeface="+mn-lt"/>
              <a:ea typeface="+mn-ea"/>
              <a:cs typeface="+mj-cs"/>
            </a:endParaRPr>
          </a:p>
          <a:p>
            <a:pPr lvl="1">
              <a:lnSpc>
                <a:spcPct val="150000"/>
              </a:lnSpc>
            </a:pPr>
            <a:r>
              <a:rPr lang="zh-TW" altLang="en-US" sz="2400" kern="0" dirty="0" smtClean="0">
                <a:latin typeface="+mn-lt"/>
                <a:ea typeface="+mn-ea"/>
                <a:cs typeface="+mj-cs"/>
              </a:rPr>
              <a:t>分配不均區域占平均分配線以下之三角形面積的比例。</a:t>
            </a:r>
            <a:endParaRPr lang="en-US" altLang="zh-TW" sz="2400" kern="0" dirty="0" smtClean="0">
              <a:latin typeface="+mn-lt"/>
              <a:ea typeface="+mn-ea"/>
              <a:cs typeface="+mj-cs"/>
            </a:endParaRPr>
          </a:p>
          <a:p>
            <a:pPr lvl="0"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zh-TW" sz="2400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係數</a:t>
            </a:r>
            <a:r>
              <a:rPr lang="zh-TW" altLang="en-US" sz="2400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意涵：</a:t>
            </a:r>
            <a:endParaRPr lang="en-US" altLang="zh-TW" sz="2400" kern="0" dirty="0" smtClean="0">
              <a:latin typeface="+mn-lt"/>
              <a:ea typeface="+mn-ea"/>
              <a:cs typeface="+mj-cs"/>
            </a:endParaRPr>
          </a:p>
          <a:p>
            <a:pPr marL="514350" lvl="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TW" sz="2400" kern="0" dirty="0" smtClean="0">
                <a:latin typeface="+mn-lt"/>
                <a:ea typeface="+mn-ea"/>
                <a:cs typeface="+mj-cs"/>
              </a:rPr>
              <a:t>G=0.0</a:t>
            </a:r>
            <a:r>
              <a:rPr lang="zh-TW" altLang="en-US" sz="2400" kern="0" dirty="0" smtClean="0">
                <a:latin typeface="+mn-lt"/>
                <a:ea typeface="+mn-ea"/>
                <a:cs typeface="+mj-cs"/>
              </a:rPr>
              <a:t> 均等分配</a:t>
            </a:r>
            <a:endParaRPr lang="en-US" altLang="zh-TW" sz="2400" kern="0" dirty="0" smtClean="0">
              <a:latin typeface="+mn-lt"/>
              <a:ea typeface="+mn-ea"/>
              <a:cs typeface="+mj-cs"/>
            </a:endParaRPr>
          </a:p>
          <a:p>
            <a:pPr marL="514350" lvl="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TW" sz="2400" kern="0" dirty="0" smtClean="0">
                <a:latin typeface="+mn-lt"/>
                <a:ea typeface="+mn-ea"/>
                <a:cs typeface="+mj-cs"/>
              </a:rPr>
              <a:t>G=0.3</a:t>
            </a:r>
            <a:r>
              <a:rPr lang="zh-TW" altLang="en-US" sz="2400" kern="0" dirty="0" smtClean="0">
                <a:latin typeface="+mn-lt"/>
                <a:ea typeface="+mn-ea"/>
                <a:cs typeface="+mj-cs"/>
              </a:rPr>
              <a:t>↓</a:t>
            </a:r>
            <a:r>
              <a:rPr lang="en-US" altLang="zh-TW" sz="2400" kern="0" dirty="0" smtClean="0">
                <a:latin typeface="+mn-lt"/>
                <a:ea typeface="+mn-ea"/>
                <a:cs typeface="+mj-cs"/>
              </a:rPr>
              <a:t> </a:t>
            </a:r>
            <a:r>
              <a:rPr lang="zh-TW" altLang="en-US" sz="2400" kern="0" dirty="0" smtClean="0">
                <a:latin typeface="+mn-lt"/>
                <a:ea typeface="+mn-ea"/>
                <a:cs typeface="+mj-cs"/>
              </a:rPr>
              <a:t>穩定社會</a:t>
            </a:r>
            <a:endParaRPr lang="en-US" altLang="zh-TW" sz="2400" kern="0" dirty="0" smtClean="0">
              <a:latin typeface="+mn-lt"/>
              <a:ea typeface="+mn-ea"/>
              <a:cs typeface="+mj-cs"/>
            </a:endParaRPr>
          </a:p>
          <a:p>
            <a:pPr marL="514350" lvl="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TW" sz="2400" kern="0" dirty="0" smtClean="0">
                <a:latin typeface="+mn-lt"/>
                <a:ea typeface="+mn-ea"/>
                <a:cs typeface="+mj-cs"/>
              </a:rPr>
              <a:t>G=0.4</a:t>
            </a:r>
            <a:r>
              <a:rPr lang="zh-TW" altLang="en-US" sz="2400" kern="0" dirty="0" smtClean="0">
                <a:latin typeface="+mn-lt"/>
                <a:ea typeface="+mn-ea"/>
                <a:cs typeface="+mj-cs"/>
              </a:rPr>
              <a:t>↑ 動盪社會</a:t>
            </a:r>
            <a:endParaRPr lang="en-US" altLang="zh-TW" sz="2400" kern="0" dirty="0" smtClean="0">
              <a:latin typeface="+mn-lt"/>
              <a:ea typeface="+mn-ea"/>
              <a:cs typeface="+mj-cs"/>
            </a:endParaRPr>
          </a:p>
          <a:p>
            <a:pPr marL="514350" lvl="0" indent="-514350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TW" sz="2400" kern="0" dirty="0" smtClean="0">
                <a:latin typeface="+mn-lt"/>
                <a:ea typeface="+mn-ea"/>
                <a:cs typeface="+mj-cs"/>
              </a:rPr>
              <a:t>G=0.6</a:t>
            </a:r>
            <a:r>
              <a:rPr lang="zh-TW" altLang="en-US" sz="2400" kern="0" dirty="0" smtClean="0">
                <a:latin typeface="+mn-lt"/>
                <a:ea typeface="+mn-ea"/>
                <a:cs typeface="+mj-cs"/>
              </a:rPr>
              <a:t>↑ 革命危機</a:t>
            </a:r>
            <a:endParaRPr lang="zh-TW" altLang="en-US" sz="2400" dirty="0">
              <a:latin typeface="+mn-lt"/>
              <a:ea typeface="+mn-ea"/>
            </a:endParaRPr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52</a:t>
            </a:fld>
            <a:endParaRPr lang="zh-TW" altLang="en-US"/>
          </a:p>
        </p:txBody>
      </p:sp>
      <p:cxnSp>
        <p:nvCxnSpPr>
          <p:cNvPr id="24" name="直線接點 23"/>
          <p:cNvCxnSpPr/>
          <p:nvPr/>
        </p:nvCxnSpPr>
        <p:spPr bwMode="auto">
          <a:xfrm flipV="1">
            <a:off x="467544" y="6165304"/>
            <a:ext cx="720080" cy="288032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27" name="橢圓 26"/>
          <p:cNvSpPr/>
          <p:nvPr/>
        </p:nvSpPr>
        <p:spPr bwMode="auto">
          <a:xfrm>
            <a:off x="3779912" y="3933056"/>
            <a:ext cx="144016" cy="144016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28" name="直線接點 27"/>
          <p:cNvCxnSpPr>
            <a:stCxn id="23" idx="3"/>
          </p:cNvCxnSpPr>
          <p:nvPr/>
        </p:nvCxnSpPr>
        <p:spPr bwMode="auto">
          <a:xfrm flipV="1">
            <a:off x="533400" y="2636912"/>
            <a:ext cx="4038600" cy="380198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539552" y="260648"/>
            <a:ext cx="7560840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10.  OECD 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之</a:t>
            </a:r>
            <a:r>
              <a:rPr kumimoji="0" lang="en-US" altLang="zh-TW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Gini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zh-TW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係數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圖片 2" descr="http://uc.udn.com.tw/NEWS/MEDIA/9120744-3641923.jpg?sn=1418153428092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124744"/>
            <a:ext cx="5616624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矩形 3"/>
          <p:cNvSpPr/>
          <p:nvPr/>
        </p:nvSpPr>
        <p:spPr>
          <a:xfrm>
            <a:off x="6876256" y="1844824"/>
            <a:ext cx="2267744" cy="2242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lnSpc>
                <a:spcPct val="150000"/>
              </a:lnSpc>
            </a:pPr>
            <a:r>
              <a:rPr lang="zh-TW" altLang="en-US" sz="2400" b="1" kern="0" dirty="0" smtClean="0">
                <a:solidFill>
                  <a:srgbClr val="FF0000"/>
                </a:solidFill>
                <a:latin typeface="Arial"/>
                <a:ea typeface="新細明體"/>
                <a:cs typeface="+mj-cs"/>
              </a:rPr>
              <a:t>過去二十年，</a:t>
            </a:r>
            <a:r>
              <a:rPr lang="en-US" altLang="zh-TW" sz="2400" b="1" kern="0" dirty="0" smtClean="0">
                <a:solidFill>
                  <a:srgbClr val="FF0000"/>
                </a:solidFill>
                <a:latin typeface="Arial"/>
                <a:ea typeface="新細明體"/>
                <a:cs typeface="+mj-cs"/>
              </a:rPr>
              <a:t>OECD</a:t>
            </a:r>
            <a:r>
              <a:rPr lang="zh-TW" altLang="en-US" sz="2400" b="1" kern="0" dirty="0" smtClean="0">
                <a:solidFill>
                  <a:srgbClr val="FF0000"/>
                </a:solidFill>
                <a:latin typeface="Arial"/>
                <a:ea typeface="新細明體"/>
                <a:cs typeface="+mj-cs"/>
              </a:rPr>
              <a:t>各國</a:t>
            </a:r>
            <a:endParaRPr lang="en-US" altLang="zh-TW" sz="2400" b="1" kern="0" dirty="0" smtClean="0">
              <a:solidFill>
                <a:srgbClr val="FF0000"/>
              </a:solidFill>
              <a:latin typeface="Arial"/>
              <a:ea typeface="新細明體"/>
              <a:cs typeface="+mj-cs"/>
            </a:endParaRPr>
          </a:p>
          <a:p>
            <a:pPr lvl="0" eaLnBrk="0" hangingPunct="0">
              <a:lnSpc>
                <a:spcPct val="150000"/>
              </a:lnSpc>
            </a:pPr>
            <a:r>
              <a:rPr lang="zh-TW" altLang="en-US" sz="2400" b="1" kern="0" dirty="0" smtClean="0">
                <a:solidFill>
                  <a:srgbClr val="FF0000"/>
                </a:solidFill>
                <a:latin typeface="Arial"/>
                <a:ea typeface="新細明體"/>
                <a:cs typeface="+mj-cs"/>
              </a:rPr>
              <a:t>所得分配</a:t>
            </a:r>
            <a:endParaRPr lang="en-US" altLang="zh-TW" sz="2400" b="1" kern="0" dirty="0" smtClean="0">
              <a:solidFill>
                <a:srgbClr val="FF0000"/>
              </a:solidFill>
              <a:latin typeface="Arial"/>
              <a:ea typeface="新細明體"/>
              <a:cs typeface="+mj-cs"/>
            </a:endParaRPr>
          </a:p>
          <a:p>
            <a:pPr lvl="0" eaLnBrk="0" hangingPunct="0">
              <a:lnSpc>
                <a:spcPct val="150000"/>
              </a:lnSpc>
            </a:pPr>
            <a:r>
              <a:rPr lang="zh-TW" altLang="en-US" sz="2400" b="1" kern="0" dirty="0" smtClean="0">
                <a:solidFill>
                  <a:srgbClr val="FF0000"/>
                </a:solidFill>
                <a:latin typeface="Arial"/>
                <a:ea typeface="新細明體"/>
                <a:cs typeface="+mj-cs"/>
              </a:rPr>
              <a:t>都在惡化。</a:t>
            </a:r>
            <a:endParaRPr lang="zh-TW" altLang="en-US" sz="2400" b="1" kern="0" dirty="0">
              <a:solidFill>
                <a:srgbClr val="FF0000"/>
              </a:solidFill>
              <a:latin typeface="Arial"/>
              <a:ea typeface="新細明體"/>
              <a:cs typeface="+mj-cs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53</a:t>
            </a:fld>
            <a:endParaRPr lang="zh-TW" alt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611560" y="260648"/>
            <a:ext cx="7344816" cy="86409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新細明體"/>
              </a:rPr>
              <a:t>11.  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新細明體"/>
              </a:rPr>
              <a:t>台灣所得分配狀況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/>
        </p:nvGraphicFramePr>
        <p:xfrm>
          <a:off x="899592" y="1988840"/>
          <a:ext cx="7920881" cy="2910830"/>
        </p:xfrm>
        <a:graphic>
          <a:graphicData uri="http://schemas.openxmlformats.org/drawingml/2006/table">
            <a:tbl>
              <a:tblPr/>
              <a:tblGrid>
                <a:gridCol w="1885923"/>
                <a:gridCol w="1131554"/>
                <a:gridCol w="1131554"/>
                <a:gridCol w="1320148"/>
                <a:gridCol w="1320148"/>
                <a:gridCol w="1131554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0" dirty="0">
                          <a:latin typeface="+mn-lt"/>
                          <a:ea typeface="新細明體"/>
                          <a:cs typeface="新細明體"/>
                        </a:rPr>
                        <a:t>項目</a:t>
                      </a:r>
                      <a:r>
                        <a:rPr lang="zh-TW" sz="2800" kern="0" dirty="0" smtClean="0">
                          <a:latin typeface="+mn-lt"/>
                          <a:ea typeface="新細明體"/>
                          <a:cs typeface="新細明體"/>
                        </a:rPr>
                        <a:t>＼年</a:t>
                      </a:r>
                      <a:endParaRPr lang="zh-TW" sz="28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dirty="0" smtClean="0">
                          <a:latin typeface="+mn-lt"/>
                          <a:ea typeface="新細明體"/>
                          <a:cs typeface="新細明體"/>
                        </a:rPr>
                        <a:t>1976</a:t>
                      </a: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dirty="0" smtClean="0">
                          <a:latin typeface="+mn-lt"/>
                          <a:ea typeface="新細明體"/>
                          <a:cs typeface="新細明體"/>
                        </a:rPr>
                        <a:t>1986</a:t>
                      </a: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dirty="0" smtClean="0">
                          <a:latin typeface="+mn-lt"/>
                          <a:ea typeface="新細明體"/>
                          <a:cs typeface="新細明體"/>
                        </a:rPr>
                        <a:t>1996</a:t>
                      </a: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smtClean="0">
                          <a:latin typeface="+mn-lt"/>
                          <a:ea typeface="新細明體"/>
                          <a:cs typeface="新細明體"/>
                        </a:rPr>
                        <a:t>2006</a:t>
                      </a: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dirty="0" smtClean="0">
                          <a:latin typeface="+mn-lt"/>
                          <a:ea typeface="新細明體"/>
                          <a:cs typeface="新細明體"/>
                        </a:rPr>
                        <a:t>2011</a:t>
                      </a: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02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2400" kern="0" dirty="0" smtClean="0">
                          <a:latin typeface="+mn-lt"/>
                          <a:ea typeface="新細明體"/>
                          <a:cs typeface="新細明體"/>
                        </a:rPr>
                        <a:t>五分位之</a:t>
                      </a:r>
                      <a:endParaRPr lang="en-US" altLang="zh-TW" sz="2400" kern="0" dirty="0" smtClean="0">
                        <a:latin typeface="+mn-lt"/>
                        <a:ea typeface="新細明體"/>
                        <a:cs typeface="新細明體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2400" kern="0" dirty="0" smtClean="0">
                          <a:latin typeface="+mn-lt"/>
                          <a:ea typeface="新細明體"/>
                          <a:cs typeface="新細明體"/>
                        </a:rPr>
                        <a:t>貧富差距</a:t>
                      </a: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dirty="0">
                          <a:latin typeface="+mn-lt"/>
                          <a:ea typeface="新細明體"/>
                          <a:cs typeface="新細明體"/>
                        </a:rPr>
                        <a:t>4.18</a:t>
                      </a: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dirty="0">
                          <a:latin typeface="+mn-lt"/>
                          <a:ea typeface="新細明體"/>
                          <a:cs typeface="新細明體"/>
                        </a:rPr>
                        <a:t>4.60</a:t>
                      </a: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dirty="0">
                          <a:latin typeface="+mn-lt"/>
                          <a:ea typeface="新細明體"/>
                          <a:cs typeface="新細明體"/>
                        </a:rPr>
                        <a:t>5.38</a:t>
                      </a: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dirty="0" smtClean="0">
                          <a:latin typeface="+mn-lt"/>
                          <a:ea typeface="新細明體"/>
                          <a:cs typeface="新細明體"/>
                        </a:rPr>
                        <a:t>6.01</a:t>
                      </a: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dirty="0">
                          <a:latin typeface="+mn-lt"/>
                          <a:ea typeface="新細明體"/>
                          <a:cs typeface="新細明體"/>
                        </a:rPr>
                        <a:t>6.05</a:t>
                      </a: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96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2400" kern="100" dirty="0" smtClean="0">
                          <a:latin typeface="+mn-lt"/>
                          <a:ea typeface="新細明體"/>
                          <a:cs typeface="Times New Roman"/>
                        </a:rPr>
                        <a:t>二十分位</a:t>
                      </a:r>
                      <a:endParaRPr lang="en-US" altLang="zh-TW" sz="2400" kern="100" dirty="0" smtClean="0">
                        <a:latin typeface="+mn-lt"/>
                        <a:ea typeface="新細明體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altLang="en-US" sz="2400" kern="100" dirty="0" smtClean="0">
                          <a:latin typeface="+mn-lt"/>
                          <a:ea typeface="新細明體"/>
                          <a:cs typeface="Times New Roman"/>
                        </a:rPr>
                        <a:t>之差距</a:t>
                      </a: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latin typeface="+mn-lt"/>
                          <a:ea typeface="新細明體"/>
                          <a:cs typeface="Times New Roman"/>
                        </a:rPr>
                        <a:t>32.74</a:t>
                      </a: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latin typeface="+mn-lt"/>
                          <a:ea typeface="新細明體"/>
                          <a:cs typeface="Times New Roman"/>
                        </a:rPr>
                        <a:t>58.61</a:t>
                      </a: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400" kern="100" dirty="0" smtClean="0">
                          <a:latin typeface="+mn-lt"/>
                          <a:ea typeface="新細明體"/>
                          <a:cs typeface="Times New Roman"/>
                        </a:rPr>
                        <a:t>96.56</a:t>
                      </a: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2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400" kern="0" dirty="0">
                          <a:latin typeface="+mn-lt"/>
                          <a:ea typeface="新細明體"/>
                          <a:cs typeface="新細明體"/>
                        </a:rPr>
                        <a:t>吉尼係數</a:t>
                      </a: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dirty="0" smtClean="0">
                          <a:latin typeface="+mn-lt"/>
                          <a:ea typeface="新細明體"/>
                          <a:cs typeface="新細明體"/>
                        </a:rPr>
                        <a:t>0.28</a:t>
                      </a: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dirty="0" smtClean="0">
                          <a:latin typeface="+mn-lt"/>
                          <a:ea typeface="新細明體"/>
                          <a:cs typeface="新細明體"/>
                        </a:rPr>
                        <a:t>0.30</a:t>
                      </a: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dirty="0" smtClean="0">
                          <a:latin typeface="+mn-lt"/>
                          <a:ea typeface="新細明體"/>
                          <a:cs typeface="新細明體"/>
                        </a:rPr>
                        <a:t>0.32</a:t>
                      </a: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dirty="0" smtClean="0">
                          <a:latin typeface="+mn-lt"/>
                          <a:ea typeface="新細明體"/>
                          <a:cs typeface="新細明體"/>
                        </a:rPr>
                        <a:t>0.34</a:t>
                      </a: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kern="0" dirty="0" smtClean="0">
                          <a:latin typeface="+mn-lt"/>
                          <a:ea typeface="新細明體"/>
                          <a:cs typeface="新細明體"/>
                        </a:rPr>
                        <a:t>0.34</a:t>
                      </a:r>
                      <a:endParaRPr lang="zh-TW" sz="24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941">
                <a:tc gridSpan="6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zh-TW" sz="2000" kern="0" dirty="0">
                          <a:latin typeface="+mn-lt"/>
                          <a:ea typeface="新細明體"/>
                          <a:cs typeface="新細明體"/>
                        </a:rPr>
                        <a:t>資料來源：行政院</a:t>
                      </a:r>
                      <a:endParaRPr lang="zh-TW" sz="2000" kern="100" dirty="0"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54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755576" y="1052736"/>
            <a:ext cx="7128792" cy="5806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lnSpc>
                <a:spcPct val="150000"/>
              </a:lnSpc>
            </a:pPr>
            <a:r>
              <a:rPr lang="zh-TW" altLang="en-US" sz="2400" kern="0" dirty="0" smtClean="0">
                <a:latin typeface="Arial"/>
                <a:ea typeface="新細明體"/>
                <a:cs typeface="+mj-cs"/>
              </a:rPr>
              <a:t>過去三十年來，台灣所得分配亦在惡化。</a:t>
            </a:r>
            <a:endParaRPr lang="zh-TW" altLang="en-US" sz="2400" kern="0" dirty="0">
              <a:latin typeface="Arial"/>
              <a:ea typeface="新細明體"/>
              <a:cs typeface="+mj-cs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683568" y="260648"/>
            <a:ext cx="7200800" cy="78648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12. 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所得分配的惡化成因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55576" y="1196752"/>
            <a:ext cx="7848872" cy="5112568"/>
          </a:xfrm>
          <a:prstGeom prst="rect">
            <a:avLst/>
          </a:prstGeom>
        </p:spPr>
        <p:txBody>
          <a:bodyPr/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全球化：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63600" lvl="1" indent="-514350"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低薪資國家加入全球化市場，以廉價商品抑制其他國家</a:t>
            </a:r>
            <a:r>
              <a:rPr lang="zh-TW" altLang="en-US" sz="2400" dirty="0" smtClean="0"/>
              <a:t>勞動薪資的增長。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資本替代勞工：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63600" marR="0" lvl="1" indent="-51435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由於技術提升、資本累積、勞工意識提高等因素，廠商逐漸以資本替代勞動力。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63600" marR="0" lvl="1" indent="-51435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資本報懲率高過經濟成長率。</a:t>
            </a:r>
            <a:endParaRPr kumimoji="0" lang="en-US" altLang="zh-TW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寬鬆貨幣政策：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政府以超低利率貸款給企業家，並讓他們搶奪市場先機。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55</a:t>
            </a:fld>
            <a:endParaRPr lang="zh-TW" alt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20DD184-F16F-4EC7-B916-4A061BEC3445}" type="slidenum">
              <a:rPr lang="zh-TW" altLang="en-US" smtClean="0"/>
              <a:pPr>
                <a:defRPr/>
              </a:pPr>
              <a:t>56</a:t>
            </a:fld>
            <a:endParaRPr lang="en-US" altLang="zh-TW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536" y="2420888"/>
            <a:ext cx="6911975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sz="48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新細明體" pitchFamily="18" charset="-120"/>
              <a:ea typeface="+mj-ea"/>
              <a:cs typeface="+mj-cs"/>
            </a:endParaRPr>
          </a:p>
        </p:txBody>
      </p:sp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467544" y="836712"/>
            <a:ext cx="6781800" cy="3069704"/>
          </a:xfrm>
        </p:spPr>
        <p:txBody>
          <a:bodyPr/>
          <a:lstStyle/>
          <a:p>
            <a:pPr lvl="0" algn="ctr"/>
            <a:r>
              <a:rPr lang="zh-TW" altLang="en-US" dirty="0" smtClean="0">
                <a:solidFill>
                  <a:srgbClr val="FF0000"/>
                </a:solidFill>
              </a:rPr>
              <a:t>七、</a:t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>社會保障</a:t>
            </a:r>
            <a:endParaRPr lang="zh-TW" alt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122238"/>
            <a:ext cx="7200800" cy="1002506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solidFill>
                  <a:srgbClr val="7030A0"/>
                </a:solidFill>
              </a:rPr>
              <a:t>1. </a:t>
            </a:r>
            <a:r>
              <a:rPr lang="zh-TW" altLang="en-US" sz="4000" b="1" dirty="0" smtClean="0">
                <a:solidFill>
                  <a:srgbClr val="7030A0"/>
                </a:solidFill>
              </a:rPr>
              <a:t> 社會保障</a:t>
            </a:r>
            <a:endParaRPr lang="zh-TW" altLang="en-US" sz="4000" b="1" dirty="0">
              <a:solidFill>
                <a:srgbClr val="7030A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484784"/>
            <a:ext cx="7272808" cy="475252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C00000"/>
                </a:solidFill>
              </a:rPr>
              <a:t>社會保障的內容：</a:t>
            </a:r>
            <a:endParaRPr lang="en-US" altLang="zh-TW" sz="2800" dirty="0" smtClean="0">
              <a:solidFill>
                <a:srgbClr val="C00000"/>
              </a:solidFill>
            </a:endParaRPr>
          </a:p>
          <a:p>
            <a:pPr marL="863600" lvl="1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醫療與救濟問題：全民健保</a:t>
            </a:r>
            <a:endParaRPr lang="en-US" altLang="zh-TW" sz="2800" dirty="0" smtClean="0"/>
          </a:p>
          <a:p>
            <a:pPr marL="863600" lvl="1" indent="-514350">
              <a:buFont typeface="Wingdings" pitchFamily="2" charset="2"/>
              <a:buAutoNum type="circleNumWdWhitePlain"/>
            </a:pPr>
            <a:r>
              <a:rPr lang="zh-TW" altLang="zh-TW" sz="2800" dirty="0" smtClean="0"/>
              <a:t>貧窮</a:t>
            </a:r>
            <a:r>
              <a:rPr lang="zh-TW" altLang="en-US" sz="2800" dirty="0" smtClean="0"/>
              <a:t>問題</a:t>
            </a:r>
            <a:endParaRPr lang="en-US" altLang="zh-TW" sz="2800" dirty="0" smtClean="0"/>
          </a:p>
          <a:p>
            <a:pPr marL="863600" lvl="1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老年問題：國民年金</a:t>
            </a:r>
            <a:endParaRPr lang="en-US" altLang="zh-TW" sz="2800" dirty="0" smtClean="0"/>
          </a:p>
          <a:p>
            <a:pPr marL="514350" lvl="0" indent="-514350"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C00000"/>
                </a:solidFill>
              </a:rPr>
              <a:t>社會保障的問題：</a:t>
            </a:r>
            <a:endParaRPr lang="en-US" altLang="zh-TW" sz="2800" dirty="0" smtClean="0">
              <a:solidFill>
                <a:srgbClr val="C00000"/>
              </a:solidFill>
            </a:endParaRPr>
          </a:p>
          <a:p>
            <a:pPr marL="863600" lvl="1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基本矛盾問題。</a:t>
            </a:r>
            <a:endParaRPr lang="en-US" altLang="zh-TW" sz="2800" dirty="0" smtClean="0"/>
          </a:p>
          <a:p>
            <a:pPr marL="863600" lvl="1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經濟問題。</a:t>
            </a:r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2C9FA-1F3C-48EA-AAFE-C3C2FB994422}" type="slidenum">
              <a:rPr lang="zh-TW" altLang="en-US" smtClean="0"/>
              <a:pPr>
                <a:defRPr/>
              </a:pPr>
              <a:t>57</a:t>
            </a:fld>
            <a:endParaRPr lang="en-US" altLang="zh-TW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2C9FA-1F3C-48EA-AAFE-C3C2FB994422}" type="slidenum">
              <a:rPr lang="zh-TW" altLang="en-US" smtClean="0"/>
              <a:pPr>
                <a:defRPr/>
              </a:pPr>
              <a:t>58</a:t>
            </a:fld>
            <a:endParaRPr lang="en-US" altLang="zh-TW"/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683568" y="332656"/>
            <a:ext cx="7272808" cy="714474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2.  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社會保障的基本矛盾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投影片編號版面配置區 3"/>
          <p:cNvSpPr txBox="1">
            <a:spLocks/>
          </p:cNvSpPr>
          <p:nvPr/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02C9FA-1F3C-48EA-AAFE-C3C2FB994422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bg2">
                    <a:shade val="50000"/>
                    <a:satMod val="20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58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827584" y="1412776"/>
            <a:ext cx="7560840" cy="345638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lvl="0" indent="-514350">
              <a:lnSpc>
                <a:spcPct val="15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arenR"/>
              <a:defRPr/>
            </a:pPr>
            <a:r>
              <a:rPr lang="zh-TW" altLang="en-US" sz="2800" dirty="0" smtClean="0"/>
              <a:t>一視同仁（保險）</a:t>
            </a:r>
            <a:r>
              <a:rPr lang="en-US" altLang="zh-TW" sz="2800" dirty="0" err="1" smtClean="0"/>
              <a:t>vs</a:t>
            </a:r>
            <a:r>
              <a:rPr lang="en-US" altLang="zh-TW" sz="2800" dirty="0" smtClean="0"/>
              <a:t> </a:t>
            </a:r>
            <a:r>
              <a:rPr lang="zh-TW" altLang="en-US" sz="2800" dirty="0" smtClean="0"/>
              <a:t>排他條款（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社會救濟）。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lnSpc>
                <a:spcPct val="15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arenR"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父愛主義的理想 </a:t>
            </a:r>
            <a:r>
              <a:rPr lang="en-US" altLang="zh-TW" sz="2800" dirty="0" err="1" smtClean="0"/>
              <a:t>vs</a:t>
            </a:r>
            <a:r>
              <a:rPr lang="zh-TW" altLang="en-US" sz="2800" dirty="0" smtClean="0"/>
              <a:t> 強制報恩的手段。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lnSpc>
                <a:spcPct val="15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arenR"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社會</a:t>
            </a:r>
            <a:r>
              <a:rPr lang="zh-TW" altLang="en-US" sz="2800" dirty="0" smtClean="0"/>
              <a:t>正義的理想  </a:t>
            </a:r>
            <a:r>
              <a:rPr lang="en-US" altLang="zh-TW" sz="2800" dirty="0" err="1" smtClean="0"/>
              <a:t>vs</a:t>
            </a:r>
            <a:r>
              <a:rPr lang="zh-TW" altLang="en-US" sz="2800" dirty="0" smtClean="0"/>
              <a:t> 劫富濟貧的手段。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683568" y="332656"/>
            <a:ext cx="7200800" cy="864096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3.  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社會保障的經濟問題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2C9FA-1F3C-48EA-AAFE-C3C2FB994422}" type="slidenum">
              <a:rPr lang="zh-TW" altLang="en-US" smtClean="0"/>
              <a:pPr>
                <a:defRPr/>
              </a:pPr>
              <a:t>59</a:t>
            </a:fld>
            <a:endParaRPr lang="en-US" altLang="zh-TW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827584" y="1268760"/>
            <a:ext cx="7488832" cy="5400600"/>
          </a:xfrm>
          <a:prstGeom prst="rect">
            <a:avLst/>
          </a:prstGeom>
        </p:spPr>
        <p:txBody>
          <a:bodyPr/>
          <a:lstStyle/>
          <a:p>
            <a:pPr marL="514350" lvl="0" indent="-514350">
              <a:lnSpc>
                <a:spcPct val="15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+mj-lt"/>
              <a:buAutoNum type="arabicParenR"/>
              <a:defRPr/>
            </a:pPr>
            <a:r>
              <a:rPr lang="zh-TW" altLang="en-US" sz="2800" dirty="0" smtClean="0">
                <a:solidFill>
                  <a:srgbClr val="FF0000"/>
                </a:solidFill>
              </a:rPr>
              <a:t>資金的持續問題：</a:t>
            </a:r>
            <a:endParaRPr lang="en-US" altLang="zh-TW" sz="2800" dirty="0" smtClean="0">
              <a:solidFill>
                <a:srgbClr val="FF0000"/>
              </a:solidFill>
            </a:endParaRPr>
          </a:p>
          <a:p>
            <a:pPr marL="863600" lvl="1" indent="-514350">
              <a:lnSpc>
                <a:spcPct val="150000"/>
              </a:lnSpc>
              <a:spcBef>
                <a:spcPts val="550"/>
              </a:spcBef>
              <a:buClr>
                <a:schemeClr val="accent1"/>
              </a:buClr>
              <a:buFont typeface="Wingdings" pitchFamily="2" charset="2"/>
              <a:buAutoNum type="circleNumWdWhitePlain"/>
              <a:defRPr/>
            </a:pPr>
            <a:r>
              <a:rPr lang="zh-TW" altLang="en-US" sz="2400" dirty="0" smtClean="0"/>
              <a:t>現收現付制度 </a:t>
            </a:r>
            <a:r>
              <a:rPr lang="en-US" altLang="zh-TW" sz="2400" dirty="0" smtClean="0"/>
              <a:t>Pay-as-You-Go</a:t>
            </a:r>
            <a:r>
              <a:rPr lang="zh-TW" altLang="en-US" sz="2400" dirty="0" smtClean="0"/>
              <a:t>或個人帳戶基金 。</a:t>
            </a:r>
            <a:endParaRPr lang="en-US" altLang="zh-TW" sz="2400" dirty="0" smtClean="0"/>
          </a:p>
          <a:p>
            <a:pPr marL="863600" lvl="1" indent="-514350">
              <a:lnSpc>
                <a:spcPct val="150000"/>
              </a:lnSpc>
              <a:spcBef>
                <a:spcPts val="550"/>
              </a:spcBef>
              <a:buClr>
                <a:schemeClr val="accent1"/>
              </a:buClr>
              <a:buFont typeface="Wingdings" pitchFamily="2" charset="2"/>
              <a:buAutoNum type="circleNumWdWhitePlain"/>
              <a:defRPr/>
            </a:pPr>
            <a:r>
              <a:rPr lang="zh-TW" altLang="en-US" sz="2400" dirty="0" smtClean="0"/>
              <a:t>國家的總體產出示否足夠支持社會保障資金？</a:t>
            </a:r>
            <a:endParaRPr lang="en-US" altLang="zh-TW" sz="2400" dirty="0" smtClean="0"/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經濟問題：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63600" lvl="1" indent="-514350">
              <a:lnSpc>
                <a:spcPct val="150000"/>
              </a:lnSpc>
              <a:spcBef>
                <a:spcPts val="550"/>
              </a:spcBef>
              <a:buClr>
                <a:schemeClr val="accent1"/>
              </a:buClr>
              <a:buFont typeface="Wingdings" pitchFamily="2" charset="2"/>
              <a:buAutoNum type="circleNumWdWhitePlain"/>
              <a:defRPr/>
            </a:pPr>
            <a:r>
              <a:rPr lang="zh-TW" altLang="en-US" sz="2400" dirty="0" smtClean="0"/>
              <a:t>國家的儲蓄習慣是否會受到影響？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63600" marR="0" lvl="1" indent="-514350" algn="l" defTabSz="914400" rtl="0" eaLnBrk="1" fontAlgn="auto" latinLnBrk="0" hangingPunct="1">
              <a:lnSpc>
                <a:spcPct val="15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國家未來的成長是否會受影響？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0"/>
            <a:ext cx="8250120" cy="1124744"/>
          </a:xfrm>
        </p:spPr>
        <p:txBody>
          <a:bodyPr/>
          <a:lstStyle/>
          <a:p>
            <a:r>
              <a:rPr kumimoji="1" lang="en-US" altLang="zh-TW" sz="4000" b="1" kern="0" dirty="0" smtClean="0">
                <a:solidFill>
                  <a:srgbClr val="7030A0"/>
                </a:solidFill>
              </a:rPr>
              <a:t>4. </a:t>
            </a:r>
            <a:r>
              <a:rPr kumimoji="1" lang="zh-TW" altLang="en-US" sz="4000" b="1" kern="0" dirty="0" smtClean="0">
                <a:solidFill>
                  <a:srgbClr val="7030A0"/>
                </a:solidFill>
              </a:rPr>
              <a:t>西</a:t>
            </a:r>
            <a:r>
              <a:rPr lang="zh-TW" altLang="en-US" sz="4000" dirty="0" smtClean="0">
                <a:solidFill>
                  <a:srgbClr val="7030A0"/>
                </a:solidFill>
              </a:rPr>
              <a:t>方福利國家的興起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3568" y="1484784"/>
            <a:ext cx="8322128" cy="5040560"/>
          </a:xfrm>
        </p:spPr>
        <p:txBody>
          <a:bodyPr>
            <a:noAutofit/>
          </a:bodyPr>
          <a:lstStyle/>
          <a:p>
            <a:pPr marL="915988" lvl="1" indent="-514350">
              <a:buFont typeface="+mj-lt"/>
              <a:buAutoNum type="arabicParenR"/>
            </a:pPr>
            <a:r>
              <a:rPr lang="en-US" altLang="zh-TW" sz="2800" dirty="0" smtClean="0"/>
              <a:t>1848-1948</a:t>
            </a:r>
            <a:r>
              <a:rPr lang="zh-TW" altLang="en-US" sz="2800" dirty="0" smtClean="0"/>
              <a:t>年為歐洲的社會主義時代。</a:t>
            </a:r>
            <a:endParaRPr lang="en-US" altLang="zh-TW" sz="2800" dirty="0" smtClean="0"/>
          </a:p>
          <a:p>
            <a:pPr marL="915988" lvl="1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FF0000"/>
                </a:solidFill>
              </a:rPr>
              <a:t>西方福利國的三大源頭：</a:t>
            </a:r>
            <a:endParaRPr lang="zh-TW" alt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211961" lvl="2" indent="-51435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sz="2500" dirty="0" smtClean="0"/>
              <a:t>北歐海盜的死生與共之傳統。</a:t>
            </a:r>
            <a:endParaRPr lang="en-US" altLang="zh-TW" sz="2500" dirty="0" smtClean="0"/>
          </a:p>
          <a:p>
            <a:pPr marL="1211961" lvl="2" indent="-51435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sz="2500" dirty="0" smtClean="0"/>
              <a:t>普魯士追求統一的戰爭體制。</a:t>
            </a:r>
            <a:endParaRPr lang="en-US" altLang="zh-TW" sz="2500" dirty="0" smtClean="0"/>
          </a:p>
          <a:p>
            <a:pPr marL="1211961" lvl="2" indent="-51435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sz="2500" dirty="0" smtClean="0"/>
              <a:t>英國實用主義下的制度性防禦。</a:t>
            </a:r>
            <a:endParaRPr lang="en-US" altLang="zh-TW" sz="25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539552" y="260648"/>
            <a:ext cx="7272808" cy="93049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4.  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latin typeface="+mj-lt"/>
                <a:ea typeface="+mj-ea"/>
                <a:cs typeface="+mj-cs"/>
              </a:rPr>
              <a:t>理想的社會保障制度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2C9FA-1F3C-48EA-AAFE-C3C2FB994422}" type="slidenum">
              <a:rPr lang="zh-TW" altLang="en-US" smtClean="0"/>
              <a:pPr>
                <a:defRPr/>
              </a:pPr>
              <a:t>60</a:t>
            </a:fld>
            <a:endParaRPr lang="en-US" altLang="zh-TW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3568" y="1484784"/>
            <a:ext cx="7488832" cy="40324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u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理想年金制度的四維：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71550" lvl="1" indent="-514350">
              <a:lnSpc>
                <a:spcPct val="15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個人的儲蓄計畫。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71550" lvl="1" indent="-514350">
              <a:lnSpc>
                <a:spcPct val="15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公司的退休</a:t>
            </a:r>
            <a:r>
              <a:rPr lang="zh-TW" altLang="en-US" sz="2800" dirty="0" smtClean="0"/>
              <a:t>計畫。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71550" lvl="1" indent="-514350">
              <a:lnSpc>
                <a:spcPct val="15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國家提供的底線救助</a:t>
            </a:r>
            <a:r>
              <a:rPr lang="zh-TW" altLang="en-US" sz="2800" dirty="0" smtClean="0"/>
              <a:t>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71550" lvl="1" indent="-514350">
              <a:lnSpc>
                <a:spcPct val="15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私人慈善團體的輔助</a:t>
            </a:r>
            <a:r>
              <a:rPr lang="zh-TW" altLang="en-US" sz="2800" dirty="0" smtClean="0"/>
              <a:t>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7584" y="0"/>
            <a:ext cx="7272808" cy="1052736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rgbClr val="7030A0"/>
                </a:solidFill>
                <a:latin typeface="+mn-lt"/>
                <a:ea typeface="+mn-ea"/>
              </a:rPr>
              <a:t>5. </a:t>
            </a:r>
            <a:r>
              <a:rPr lang="zh-TW" altLang="en-US" sz="4000" dirty="0" smtClean="0">
                <a:solidFill>
                  <a:srgbClr val="7030A0"/>
                </a:solidFill>
              </a:rPr>
              <a:t>社會福利</a:t>
            </a:r>
            <a:endParaRPr lang="zh-TW" altLang="en-US" sz="4000" dirty="0">
              <a:solidFill>
                <a:srgbClr val="7030A0"/>
              </a:solidFill>
              <a:latin typeface="+mn-lt"/>
              <a:ea typeface="+mn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2C9FA-1F3C-48EA-AAFE-C3C2FB994422}" type="slidenum">
              <a:rPr lang="zh-TW" altLang="en-US" smtClean="0"/>
              <a:pPr>
                <a:defRPr/>
              </a:pPr>
              <a:t>61</a:t>
            </a:fld>
            <a:endParaRPr lang="en-US" altLang="zh-TW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99592" y="1412776"/>
            <a:ext cx="7056784" cy="3970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lt"/>
                <a:ea typeface="+mn-ea"/>
              </a:rPr>
              <a:t>福利必然指個人福利，但個人福利</a:t>
            </a:r>
            <a:r>
              <a:rPr lang="zh-TW" altLang="en-US" sz="2800" dirty="0">
                <a:latin typeface="+mn-lt"/>
                <a:ea typeface="+mn-ea"/>
              </a:rPr>
              <a:t>是主觀的</a:t>
            </a:r>
            <a:r>
              <a:rPr lang="zh-TW" altLang="en-US" sz="2800" dirty="0" smtClean="0">
                <a:latin typeface="+mn-lt"/>
                <a:ea typeface="+mn-ea"/>
              </a:rPr>
              <a:t>，無法衡量。</a:t>
            </a:r>
            <a:endParaRPr lang="en-US" altLang="zh-TW" sz="2800" dirty="0" smtClean="0">
              <a:latin typeface="+mn-lt"/>
              <a:ea typeface="+mn-ea"/>
            </a:endParaRPr>
          </a:p>
          <a:p>
            <a:pPr marL="514350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lt"/>
                <a:ea typeface="+mn-ea"/>
              </a:rPr>
              <a:t>福利國必須要增進每一個人的福利，而不是特定人的福利。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lt"/>
                <a:ea typeface="+mn-ea"/>
              </a:rPr>
              <a:t>福利國必須建築在自願合作的組織與制度上，否則將破壞個人自由。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1"/>
          <p:cNvSpPr txBox="1">
            <a:spLocks/>
          </p:cNvSpPr>
          <p:nvPr/>
        </p:nvSpPr>
        <p:spPr>
          <a:xfrm>
            <a:off x="683568" y="260648"/>
            <a:ext cx="7200800" cy="7200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zh-TW" sz="4000" b="1" dirty="0" smtClean="0">
                <a:solidFill>
                  <a:srgbClr val="7030A0"/>
                </a:solidFill>
                <a:ea typeface="全真顏體" pitchFamily="49" charset="-120"/>
              </a:rPr>
              <a:t>6.</a:t>
            </a:r>
            <a:r>
              <a:rPr lang="en-US" altLang="zh-TW" sz="4000" b="1" dirty="0" smtClean="0">
                <a:solidFill>
                  <a:srgbClr val="7030A0"/>
                </a:solidFill>
                <a:latin typeface="全真顏體" pitchFamily="49" charset="-120"/>
                <a:ea typeface="全真顏體" pitchFamily="49" charset="-120"/>
              </a:rPr>
              <a:t> </a:t>
            </a:r>
            <a:r>
              <a:rPr lang="zh-TW" altLang="en-US" sz="4000" b="1" dirty="0" smtClean="0">
                <a:solidFill>
                  <a:srgbClr val="7030A0"/>
                </a:solidFill>
                <a:latin typeface="全真顏體" pitchFamily="49" charset="-120"/>
                <a:ea typeface="全真顏體" pitchFamily="49" charset="-120"/>
              </a:rPr>
              <a:t>福利國的範圍</a:t>
            </a:r>
            <a:endParaRPr lang="en-US" altLang="zh-TW" sz="4000" b="1" dirty="0" smtClean="0">
              <a:solidFill>
                <a:srgbClr val="7030A0"/>
              </a:solidFill>
              <a:latin typeface="+mn-lt"/>
              <a:ea typeface="+mn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62</a:t>
            </a:fld>
            <a:endParaRPr lang="zh-TW" alt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043608" y="1340768"/>
            <a:ext cx="7056784" cy="46085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+mj-lt"/>
              <a:buAutoNum type="arabicParenR"/>
              <a:tabLst/>
              <a:defRPr/>
            </a:pPr>
            <a:r>
              <a:rPr kumimoji="0" lang="zh-TW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福利國家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的範圍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：</a:t>
            </a:r>
            <a:r>
              <a:rPr kumimoji="0" lang="zh-TW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沒有明確的定義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zh-TW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現行內容：</a:t>
            </a:r>
            <a:r>
              <a:rPr kumimoji="0" lang="zh-TW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從搖籃到墳墓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8837" marR="0" lvl="1" indent="-514350" algn="l" defTabSz="914400" rtl="0" eaLnBrk="1" fontAlgn="auto" latinLnBrk="0" hangingPunct="1">
              <a:lnSpc>
                <a:spcPct val="11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+mj-lt"/>
              <a:buAutoNum type="arabicParenR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產前檢查、</a:t>
            </a:r>
            <a:r>
              <a:rPr kumimoji="0" lang="zh-TW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生育補助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zh-TW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8837" marR="0" lvl="1" indent="-514350" algn="l" defTabSz="914400" rtl="0" eaLnBrk="1" fontAlgn="auto" latinLnBrk="0" hangingPunct="1">
              <a:lnSpc>
                <a:spcPct val="11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+mj-lt"/>
              <a:buAutoNum type="arabicParenR"/>
              <a:tabLst/>
              <a:defRPr/>
            </a:pPr>
            <a:r>
              <a:rPr kumimoji="0" lang="zh-TW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扶養津貼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、</a:t>
            </a:r>
            <a:r>
              <a:rPr kumimoji="0" lang="zh-TW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教育津貼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zh-TW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8837" marR="0" lvl="1" indent="-514350" algn="l" defTabSz="914400" rtl="0" eaLnBrk="1" fontAlgn="auto" latinLnBrk="0" hangingPunct="1">
              <a:lnSpc>
                <a:spcPct val="11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+mj-lt"/>
              <a:buAutoNum type="arabicParenR"/>
              <a:tabLst/>
              <a:defRPr/>
            </a:pPr>
            <a:r>
              <a:rPr kumimoji="0" lang="zh-TW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就業訓練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、</a:t>
            </a:r>
            <a:r>
              <a:rPr kumimoji="0" lang="zh-TW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失業救濟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金。</a:t>
            </a:r>
            <a:endParaRPr kumimoji="0" lang="zh-TW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8837" marR="0" lvl="1" indent="-514350" algn="l" defTabSz="914400" rtl="0" eaLnBrk="1" fontAlgn="auto" latinLnBrk="0" hangingPunct="1">
              <a:lnSpc>
                <a:spcPct val="11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+mj-lt"/>
              <a:buAutoNum type="arabicParenR"/>
              <a:tabLst/>
              <a:defRPr/>
            </a:pPr>
            <a:r>
              <a:rPr kumimoji="0" lang="zh-TW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基本住房提供、醫療保險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zh-TW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8837" marR="0" lvl="1" indent="-514350" algn="l" defTabSz="914400" rtl="0" eaLnBrk="1" fontAlgn="auto" latinLnBrk="0" hangingPunct="1">
              <a:lnSpc>
                <a:spcPct val="11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+mj-lt"/>
              <a:buAutoNum type="arabicParenR"/>
              <a:tabLst/>
              <a:defRPr/>
            </a:pPr>
            <a:r>
              <a:rPr kumimoji="0" lang="zh-TW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老人年金、老人扶持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8837" marR="0" lvl="1" indent="-514350" algn="l" defTabSz="914400" rtl="0" eaLnBrk="1" fontAlgn="auto" latinLnBrk="0" hangingPunct="1">
              <a:lnSpc>
                <a:spcPct val="11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+mj-lt"/>
              <a:buAutoNum type="arabicParenR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墳墓上的紅玫瑰。</a:t>
            </a:r>
            <a:endParaRPr kumimoji="0" lang="zh-TW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6DA679C-A1C4-4052-AA70-C274C8C90CAB}" type="slidenum">
              <a:rPr lang="en-US" altLang="zh-TW" smtClean="0"/>
              <a:pPr/>
              <a:t>63</a:t>
            </a:fld>
            <a:endParaRPr lang="en-US" altLang="zh-TW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188" y="0"/>
            <a:ext cx="8532812" cy="1196975"/>
          </a:xfrm>
        </p:spPr>
        <p:txBody>
          <a:bodyPr/>
          <a:lstStyle/>
          <a:p>
            <a:r>
              <a:rPr lang="en-US" altLang="zh-TW" sz="4000" dirty="0" smtClean="0">
                <a:solidFill>
                  <a:srgbClr val="660066"/>
                </a:solidFill>
                <a:effectLst/>
                <a:latin typeface="+mn-lt"/>
              </a:rPr>
              <a:t>7.  </a:t>
            </a:r>
            <a:r>
              <a:rPr lang="zh-TW" altLang="en-US" sz="4000" dirty="0" smtClean="0">
                <a:solidFill>
                  <a:srgbClr val="660066"/>
                </a:solidFill>
                <a:effectLst/>
                <a:latin typeface="+mn-lt"/>
              </a:rPr>
              <a:t>福利</a:t>
            </a:r>
            <a:r>
              <a:rPr lang="zh-TW" altLang="en-US" sz="4000" dirty="0" smtClean="0">
                <a:solidFill>
                  <a:srgbClr val="660066"/>
                </a:solidFill>
                <a:latin typeface="+mn-lt"/>
              </a:rPr>
              <a:t>政策</a:t>
            </a:r>
            <a:r>
              <a:rPr lang="zh-TW" altLang="en-US" sz="4000" dirty="0" smtClean="0">
                <a:solidFill>
                  <a:srgbClr val="660066"/>
                </a:solidFill>
                <a:effectLst/>
                <a:latin typeface="+mn-lt"/>
              </a:rPr>
              <a:t>的爭議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600" y="1412776"/>
            <a:ext cx="7091883" cy="4272632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3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所得重分配可賴不需要政府介入的社會長成規則，但人們卻覺得其</a:t>
            </a:r>
            <a:r>
              <a:rPr lang="zh-TW" altLang="en-US" sz="2800" dirty="0" smtClean="0">
                <a:solidFill>
                  <a:srgbClr val="FF0000"/>
                </a:solidFill>
              </a:rPr>
              <a:t>提供不足</a:t>
            </a:r>
            <a:r>
              <a:rPr lang="zh-TW" altLang="en-US" sz="2800" dirty="0" smtClean="0"/>
              <a:t>。</a:t>
            </a:r>
          </a:p>
          <a:p>
            <a:pPr marL="609600" indent="-609600">
              <a:lnSpc>
                <a:spcPct val="13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所得重分配也可賴行政政策或立法，但人們卻擔心其</a:t>
            </a:r>
            <a:r>
              <a:rPr lang="zh-TW" altLang="en-US" sz="2800" dirty="0" smtClean="0">
                <a:solidFill>
                  <a:srgbClr val="FF0000"/>
                </a:solidFill>
              </a:rPr>
              <a:t>強制性</a:t>
            </a:r>
            <a:r>
              <a:rPr lang="zh-TW" altLang="en-US" sz="2800" dirty="0" smtClean="0"/>
              <a:t>。</a:t>
            </a:r>
          </a:p>
          <a:p>
            <a:pPr marL="609600" indent="-609600">
              <a:lnSpc>
                <a:spcPct val="130000"/>
              </a:lnSpc>
              <a:buSzTx/>
              <a:buFont typeface="Wingdings" pitchFamily="2" charset="2"/>
              <a:buAutoNum type="arabicParenR"/>
            </a:pPr>
            <a:r>
              <a:rPr lang="zh-TW" altLang="en-US" sz="2800" dirty="0" smtClean="0"/>
              <a:t>福利政策並非公共財、外部性與壟斷管制等政策，而是提供人們在不同人生階段的</a:t>
            </a:r>
            <a:r>
              <a:rPr lang="zh-TW" altLang="en-US" sz="2800" dirty="0" smtClean="0">
                <a:solidFill>
                  <a:srgbClr val="FF0000"/>
                </a:solidFill>
              </a:rPr>
              <a:t>所得重分配政策。</a:t>
            </a:r>
            <a:endParaRPr lang="en-US" altLang="zh-TW" sz="2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827584" y="260648"/>
            <a:ext cx="7200800" cy="864096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j-cs"/>
              </a:rPr>
              <a:t>8.  </a:t>
            </a:r>
            <a:r>
              <a:rPr kumimoji="0" lang="zh-TW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福利國家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的經濟問題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n-lt"/>
              <a:ea typeface="+mn-ea"/>
              <a:cs typeface="+mj-cs"/>
            </a:endParaRPr>
          </a:p>
        </p:txBody>
      </p:sp>
      <p:sp>
        <p:nvSpPr>
          <p:cNvPr id="3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2C9FA-1F3C-48EA-AAFE-C3C2FB994422}" type="slidenum">
              <a:rPr lang="zh-TW" altLang="en-US" smtClean="0"/>
              <a:pPr>
                <a:defRPr/>
              </a:pPr>
              <a:t>64</a:t>
            </a:fld>
            <a:endParaRPr lang="en-US" altLang="zh-TW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899592" y="1268760"/>
            <a:ext cx="7200800" cy="511256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經濟問題：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63600" marR="0" lvl="1" indent="-51435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對經濟誘因的影響。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63600" lvl="1" indent="-514350">
              <a:spcBef>
                <a:spcPts val="550"/>
              </a:spcBef>
              <a:buClr>
                <a:schemeClr val="accent1"/>
              </a:buClr>
              <a:buFont typeface="Wingdings" pitchFamily="2" charset="2"/>
              <a:buAutoNum type="circleNumWdWhitePlain"/>
              <a:defRPr/>
            </a:pPr>
            <a:r>
              <a:rPr kumimoji="0" lang="zh-TW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政府</a:t>
            </a:r>
            <a:r>
              <a:rPr lang="zh-TW" altLang="zh-TW" sz="2400" dirty="0" smtClean="0"/>
              <a:t>的</a:t>
            </a:r>
            <a:r>
              <a:rPr lang="zh-TW" altLang="en-US" sz="2400" dirty="0" smtClean="0"/>
              <a:t>生產</a:t>
            </a:r>
            <a:r>
              <a:rPr lang="zh-TW" altLang="zh-TW" sz="2400" dirty="0" smtClean="0"/>
              <a:t>成本</a:t>
            </a:r>
            <a:r>
              <a:rPr lang="zh-TW" altLang="en-US" sz="2400" dirty="0" smtClean="0"/>
              <a:t>過巨</a:t>
            </a:r>
            <a:r>
              <a:rPr kumimoji="0" lang="zh-TW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，包括機會成本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zh-TW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63600" lvl="1" indent="-514350">
              <a:spcBef>
                <a:spcPts val="550"/>
              </a:spcBef>
              <a:buClr>
                <a:schemeClr val="accent1"/>
              </a:buClr>
              <a:buFont typeface="Wingdings" pitchFamily="2" charset="2"/>
              <a:buAutoNum type="circleNumWdWhitePlain"/>
              <a:defRPr/>
            </a:pPr>
            <a:r>
              <a:rPr kumimoji="0" lang="zh-TW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社會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與</a:t>
            </a:r>
            <a:r>
              <a:rPr kumimoji="0" lang="zh-TW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人性</a:t>
            </a:r>
            <a:r>
              <a:rPr lang="zh-TW" altLang="zh-TW" sz="2400" dirty="0" smtClean="0"/>
              <a:t>發展的</a:t>
            </a:r>
            <a:r>
              <a:rPr lang="zh-TW" altLang="en-US" sz="2400" dirty="0" smtClean="0"/>
              <a:t>扭曲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問題。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25475" marR="0" lvl="0" indent="-625475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案例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討論：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7250" marR="0" lvl="1" indent="-514350" algn="l" defTabSz="914400" rtl="0" eaLnBrk="1" fontAlgn="auto" latinLnBrk="0" hangingPunct="1">
              <a:lnSpc>
                <a:spcPct val="11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zh-TW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健保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制度。</a:t>
            </a:r>
            <a:endParaRPr kumimoji="0" lang="zh-TW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7250" marR="0" lvl="1" indent="-514350" algn="l" defTabSz="914400" rtl="0" eaLnBrk="1" fontAlgn="auto" latinLnBrk="0" hangingPunct="1">
              <a:lnSpc>
                <a:spcPct val="11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zh-TW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平價住宅政策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zh-TW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7250" marR="0" lvl="1" indent="-514350" algn="l" defTabSz="914400" rtl="0" eaLnBrk="1" fontAlgn="auto" latinLnBrk="0" hangingPunct="1">
              <a:lnSpc>
                <a:spcPct val="11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zh-TW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育嬰假</a:t>
            </a: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zh-TW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7250" marR="0" lvl="1" indent="-514350" algn="l" defTabSz="914400" rtl="0" eaLnBrk="1" fontAlgn="auto" latinLnBrk="0" hangingPunct="1">
              <a:lnSpc>
                <a:spcPct val="11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老人的居家看護。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7250" marR="0" lvl="1" indent="-514350" algn="l" defTabSz="914400" rtl="0" eaLnBrk="1" fontAlgn="auto" latinLnBrk="0" hangingPunct="1">
              <a:lnSpc>
                <a:spcPct val="11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AutoNum type="circleNumWdWhitePlain"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國民年金。</a:t>
            </a:r>
            <a:endParaRPr kumimoji="0" lang="zh-TW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20DD184-F16F-4EC7-B916-4A061BEC3445}" type="slidenum">
              <a:rPr lang="zh-TW" altLang="en-US" smtClean="0"/>
              <a:pPr>
                <a:defRPr/>
              </a:pPr>
              <a:t>65</a:t>
            </a:fld>
            <a:endParaRPr lang="en-US" altLang="zh-TW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95536" y="2420888"/>
            <a:ext cx="6911975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sz="48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新細明體" pitchFamily="18" charset="-120"/>
              <a:ea typeface="+mj-ea"/>
              <a:cs typeface="+mj-cs"/>
            </a:endParaRPr>
          </a:p>
        </p:txBody>
      </p:sp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467544" y="836712"/>
            <a:ext cx="6781800" cy="3069704"/>
          </a:xfrm>
        </p:spPr>
        <p:txBody>
          <a:bodyPr/>
          <a:lstStyle/>
          <a:p>
            <a:pPr lvl="0" algn="ctr"/>
            <a:r>
              <a:rPr lang="zh-TW" altLang="en-US" dirty="0" smtClean="0">
                <a:solidFill>
                  <a:srgbClr val="FF0000"/>
                </a:solidFill>
              </a:rPr>
              <a:t>八、</a:t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/>
            </a:r>
            <a:br>
              <a:rPr lang="zh-TW" altLang="en-US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>失敗的福利國家</a:t>
            </a:r>
            <a:endParaRPr lang="zh-TW" altLang="en-US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07962F-D381-4CD5-A866-24C8C96EB8D2}" type="slidenum">
              <a:rPr lang="en-US" altLang="zh-TW" smtClean="0"/>
              <a:pPr/>
              <a:t>66</a:t>
            </a:fld>
            <a:endParaRPr lang="en-US" altLang="zh-TW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260350"/>
            <a:ext cx="8459787" cy="936625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rgbClr val="4C216D"/>
                </a:solidFill>
                <a:latin typeface="+mn-lt"/>
              </a:rPr>
              <a:t>1. </a:t>
            </a:r>
            <a:r>
              <a:rPr lang="zh-TW" altLang="en-US" sz="4000" dirty="0" smtClean="0">
                <a:solidFill>
                  <a:srgbClr val="4C216D"/>
                </a:solidFill>
                <a:effectLst/>
                <a:latin typeface="+mn-lt"/>
              </a:rPr>
              <a:t> 委內瑞拉的社會主義</a:t>
            </a:r>
            <a:endParaRPr lang="en-US" altLang="zh-TW" sz="4000" dirty="0" smtClean="0">
              <a:solidFill>
                <a:srgbClr val="4C216D"/>
              </a:solidFill>
              <a:effectLst/>
              <a:latin typeface="+mn-lt"/>
            </a:endParaRP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77913" y="1484313"/>
            <a:ext cx="8066087" cy="4789487"/>
          </a:xfrm>
        </p:spPr>
        <p:txBody>
          <a:bodyPr>
            <a:noAutofit/>
          </a:bodyPr>
          <a:lstStyle/>
          <a:p>
            <a:pPr marL="609600" indent="-609600">
              <a:buClr>
                <a:srgbClr val="006600"/>
              </a:buClr>
              <a:buSzTx/>
              <a:buFont typeface="+mj-lt"/>
              <a:buAutoNum type="arabicParenR"/>
            </a:pPr>
            <a:r>
              <a:rPr lang="en-US" altLang="zh-TW" sz="2800" dirty="0" smtClean="0"/>
              <a:t>1999-2013 </a:t>
            </a:r>
            <a:r>
              <a:rPr lang="zh-TW" altLang="en-US" sz="2800" dirty="0" smtClean="0"/>
              <a:t>年任期的查韋斯</a:t>
            </a:r>
            <a:r>
              <a:rPr lang="en-US" altLang="zh-TW" sz="2800" dirty="0" smtClean="0"/>
              <a:t>(Hugo Chavez) </a:t>
            </a:r>
            <a:r>
              <a:rPr lang="zh-TW" altLang="en-US" sz="2800" dirty="0" smtClean="0"/>
              <a:t>總統奉行社會主義。</a:t>
            </a:r>
            <a:endParaRPr lang="en-US" altLang="zh-TW" sz="2800" dirty="0" smtClean="0"/>
          </a:p>
          <a:p>
            <a:pPr marL="929640" lvl="1" indent="-609600">
              <a:buClr>
                <a:srgbClr val="006600"/>
              </a:buClr>
              <a:buSzTx/>
              <a:buFont typeface="Wingdings" pitchFamily="2" charset="2"/>
              <a:buChar char="u"/>
            </a:pPr>
            <a:r>
              <a:rPr lang="en-US" altLang="zh-TW" sz="2500" dirty="0" smtClean="0"/>
              <a:t>2003</a:t>
            </a:r>
            <a:r>
              <a:rPr lang="zh-TW" altLang="en-US" sz="2500" dirty="0" smtClean="0"/>
              <a:t>年為要讓窮人能買得起，就管制糖、咖啡、牛奶、米、玉米、玉米油、麵粉等基本物資格，導致生產與進口全停，物資極度缺乏。</a:t>
            </a:r>
            <a:endParaRPr lang="en-US" altLang="zh-TW" sz="2500" dirty="0" smtClean="0"/>
          </a:p>
          <a:p>
            <a:pPr marL="609600" indent="-609600">
              <a:buClr>
                <a:srgbClr val="006600"/>
              </a:buClr>
              <a:buSzTx/>
              <a:buFont typeface="+mj-lt"/>
              <a:buAutoNum type="arabicParenR"/>
            </a:pPr>
            <a:r>
              <a:rPr lang="zh-TW" altLang="en-US" sz="2800" dirty="0" smtClean="0"/>
              <a:t>該國石油存量世界第一，但逢油價慘跌，政府頓失財源。出現超級通膨。</a:t>
            </a:r>
            <a:r>
              <a:rPr lang="en-US" altLang="zh-TW" sz="2800" dirty="0" smtClean="0"/>
              <a:t>2008</a:t>
            </a:r>
            <a:r>
              <a:rPr lang="zh-TW" altLang="en-US" sz="2800" dirty="0" smtClean="0"/>
              <a:t>年貨幣改革，新舊比 </a:t>
            </a:r>
            <a:r>
              <a:rPr lang="en-US" altLang="zh-TW" sz="2800" dirty="0" smtClean="0"/>
              <a:t>1:1000</a:t>
            </a:r>
            <a:r>
              <a:rPr lang="zh-TW" altLang="en-US" sz="2800" dirty="0" smtClean="0"/>
              <a:t>。</a:t>
            </a:r>
            <a:r>
              <a:rPr lang="en-US" altLang="zh-TW" sz="2800" dirty="0" smtClean="0"/>
              <a:t> 2016</a:t>
            </a:r>
            <a:r>
              <a:rPr lang="zh-TW" altLang="en-US" sz="2800" dirty="0" smtClean="0"/>
              <a:t>年用光印幣機原物料。</a:t>
            </a:r>
            <a:r>
              <a:rPr lang="en-US" altLang="zh-TW" sz="2800" dirty="0" smtClean="0"/>
              <a:t>2016</a:t>
            </a:r>
            <a:r>
              <a:rPr lang="zh-TW" altLang="en-US" sz="2800" dirty="0" smtClean="0"/>
              <a:t>年通膨率為</a:t>
            </a:r>
            <a:r>
              <a:rPr lang="en-US" altLang="zh-TW" sz="2800" dirty="0" smtClean="0"/>
              <a:t>481%</a:t>
            </a:r>
            <a:r>
              <a:rPr lang="zh-TW" altLang="en-US" sz="2800" dirty="0" smtClean="0"/>
              <a:t>，</a:t>
            </a:r>
            <a:r>
              <a:rPr lang="en-US" altLang="zh-TW" sz="2800" dirty="0" smtClean="0"/>
              <a:t>2017</a:t>
            </a:r>
            <a:r>
              <a:rPr lang="zh-TW" altLang="en-US" sz="2800" dirty="0" smtClean="0"/>
              <a:t>年通膨率為</a:t>
            </a:r>
            <a:r>
              <a:rPr lang="en-US" altLang="zh-TW" sz="2800" dirty="0" smtClean="0"/>
              <a:t>1624%</a:t>
            </a:r>
            <a:endParaRPr lang="zh-TW" altLang="en-US" sz="2800" dirty="0" smtClean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07962F-D381-4CD5-A866-24C8C96EB8D2}" type="slidenum">
              <a:rPr lang="en-US" altLang="zh-TW" smtClean="0"/>
              <a:pPr/>
              <a:t>67</a:t>
            </a:fld>
            <a:endParaRPr lang="en-US" altLang="zh-TW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260350"/>
            <a:ext cx="8459787" cy="936625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rgbClr val="7030A0"/>
                </a:solidFill>
                <a:effectLst/>
                <a:latin typeface="+mn-lt"/>
              </a:rPr>
              <a:t>2.  </a:t>
            </a:r>
            <a:r>
              <a:rPr lang="zh-TW" altLang="en-US" sz="4000" dirty="0" smtClean="0">
                <a:solidFill>
                  <a:srgbClr val="7030A0"/>
                </a:solidFill>
                <a:effectLst/>
                <a:latin typeface="+mn-lt"/>
              </a:rPr>
              <a:t>別為我哭泣，阿根廷</a:t>
            </a:r>
            <a:endParaRPr lang="en-US" altLang="zh-TW" sz="4000" dirty="0" smtClean="0">
              <a:solidFill>
                <a:srgbClr val="7030A0"/>
              </a:solidFill>
              <a:effectLst/>
              <a:latin typeface="+mn-lt"/>
            </a:endParaRP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1268413"/>
            <a:ext cx="8243887" cy="5005387"/>
          </a:xfrm>
        </p:spPr>
        <p:txBody>
          <a:bodyPr>
            <a:noAutofit/>
          </a:bodyPr>
          <a:lstStyle/>
          <a:p>
            <a:pPr marL="609600" indent="-609600">
              <a:buClr>
                <a:srgbClr val="006600"/>
              </a:buClr>
              <a:buSzTx/>
              <a:buFont typeface="+mj-lt"/>
              <a:buAutoNum type="arabicParenR"/>
            </a:pPr>
            <a:r>
              <a:rPr lang="en-US" altLang="zh-TW" sz="2400" dirty="0" smtClean="0"/>
              <a:t>1908-50 </a:t>
            </a:r>
            <a:r>
              <a:rPr lang="zh-TW" altLang="en-US" sz="2400" dirty="0" smtClean="0"/>
              <a:t>年，阿根廷行金本位制。世界第七大經濟體，人均收入與德國比肩。</a:t>
            </a:r>
            <a:r>
              <a:rPr lang="en-US" altLang="zh-TW" sz="2400" dirty="0" smtClean="0"/>
              <a:t>1912</a:t>
            </a:r>
            <a:r>
              <a:rPr lang="zh-TW" altLang="en-US" sz="2400" dirty="0" smtClean="0"/>
              <a:t>年，實施民主，男性可選總統。</a:t>
            </a:r>
            <a:endParaRPr lang="en-US" altLang="zh-TW" sz="2400" dirty="0" smtClean="0"/>
          </a:p>
          <a:p>
            <a:pPr marL="609600" indent="-609600">
              <a:buClr>
                <a:srgbClr val="006600"/>
              </a:buClr>
              <a:buSzTx/>
              <a:buFont typeface="+mj-lt"/>
              <a:buAutoNum type="arabicParenR"/>
            </a:pPr>
            <a:r>
              <a:rPr lang="en-US" altLang="zh-TW" sz="2400" dirty="0" smtClean="0"/>
              <a:t>1930</a:t>
            </a:r>
            <a:r>
              <a:rPr lang="zh-TW" altLang="en-US" sz="2400" dirty="0" smtClean="0"/>
              <a:t>年大蕭條。民粹總統的新措施：</a:t>
            </a:r>
            <a:r>
              <a:rPr lang="zh-TW" altLang="en-US" sz="2400" dirty="0" smtClean="0">
                <a:solidFill>
                  <a:srgbClr val="FF0000"/>
                </a:solidFill>
              </a:rPr>
              <a:t>工業自主、發展民族經濟</a:t>
            </a:r>
            <a:r>
              <a:rPr lang="zh-TW" altLang="en-US" sz="2400" dirty="0" smtClean="0"/>
              <a:t>。仍無法解決嚴重的貧富差距。</a:t>
            </a:r>
            <a:endParaRPr lang="en-US" altLang="zh-TW" sz="2400" dirty="0" smtClean="0"/>
          </a:p>
          <a:p>
            <a:pPr marL="609600" indent="-609600">
              <a:buClr>
                <a:srgbClr val="006600"/>
              </a:buClr>
              <a:buSzTx/>
              <a:buFont typeface="+mj-lt"/>
              <a:buAutoNum type="arabicParenR"/>
            </a:pPr>
            <a:r>
              <a:rPr lang="en-US" altLang="zh-TW" sz="2400" dirty="0" smtClean="0"/>
              <a:t>1944</a:t>
            </a:r>
            <a:r>
              <a:rPr lang="zh-TW" altLang="en-US" sz="2400" dirty="0" smtClean="0"/>
              <a:t>年，貝隆掌控政權。在夫人伊娃協助下，提出：</a:t>
            </a:r>
            <a:r>
              <a:rPr lang="zh-TW" altLang="en-US" sz="2400" dirty="0" smtClean="0">
                <a:solidFill>
                  <a:srgbClr val="FF0000"/>
                </a:solidFill>
              </a:rPr>
              <a:t>民族獨立、經濟獨立、社會正義</a:t>
            </a:r>
            <a:r>
              <a:rPr lang="zh-TW" altLang="en-US" sz="2400" dirty="0" smtClean="0"/>
              <a:t>口號，建立關稅壁壘、將外資企業收歸國有，大幅增加工人福利。加上官員貪腐嚴重，又金本位制度已取消，政府便大量印鈔票。自此，超級通膨和貨幣貶值就成家常便飯。</a:t>
            </a:r>
            <a:endParaRPr lang="en-US" altLang="zh-TW" sz="2400" dirty="0" smtClean="0"/>
          </a:p>
          <a:p>
            <a:pPr marL="609600" indent="-609600">
              <a:buClr>
                <a:srgbClr val="006600"/>
              </a:buClr>
              <a:buSzTx/>
              <a:buFont typeface="+mj-lt"/>
              <a:buAutoNum type="arabicParenR"/>
            </a:pPr>
            <a:r>
              <a:rPr lang="en-US" altLang="zh-TW" sz="2400" dirty="0" smtClean="0"/>
              <a:t>1955</a:t>
            </a:r>
            <a:r>
              <a:rPr lang="zh-TW" altLang="en-US" sz="2400" dirty="0" smtClean="0"/>
              <a:t>年，貝隆被政變推翻。接下去是軍政府和民選政府輪番上台。</a:t>
            </a:r>
            <a:r>
              <a:rPr lang="en-US" altLang="zh-TW" sz="2400" dirty="0" smtClean="0"/>
              <a:t>……</a:t>
            </a:r>
            <a:endParaRPr lang="zh-TW" altLang="en-US" sz="2400" dirty="0" smtClean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7536894" cy="1143000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rgbClr val="7030A0"/>
                </a:solidFill>
              </a:rPr>
              <a:t>3. </a:t>
            </a:r>
            <a:r>
              <a:rPr kumimoji="0" lang="zh-TW" altLang="en-US" sz="4000" kern="1200" dirty="0" smtClean="0">
                <a:solidFill>
                  <a:srgbClr val="7030A0"/>
                </a:solidFill>
                <a:latin typeface="新細明體" pitchFamily="18" charset="-120"/>
                <a:ea typeface="+mn-ea"/>
                <a:cs typeface="+mn-cs"/>
              </a:rPr>
              <a:t>阿根廷與巴西的輪迴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4DE56-175F-44F2-BA51-F3EAA2663B8A}" type="slidenum">
              <a:rPr lang="en-US" altLang="zh-TW" smtClean="0"/>
              <a:pPr/>
              <a:t>68</a:t>
            </a:fld>
            <a:endParaRPr lang="en-US" altLang="zh-TW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11561" y="1556792"/>
            <a:ext cx="7704855" cy="504056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20713" lvl="1" indent="-609600">
              <a:spcBef>
                <a:spcPts val="700"/>
              </a:spcBef>
              <a:buClr>
                <a:srgbClr val="006600"/>
              </a:buClr>
              <a:buFont typeface="Wingdings" pitchFamily="2" charset="2"/>
              <a:buAutoNum type="circleNumWdWhitePlain"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+mn-ea"/>
                <a:cs typeface="+mn-cs"/>
              </a:rPr>
              <a:t>自由主義者上台，減少政府開支和管制，經濟開始成長。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 pitchFamily="18" charset="-120"/>
              <a:ea typeface="+mn-ea"/>
              <a:cs typeface="+mn-cs"/>
            </a:endParaRPr>
          </a:p>
          <a:p>
            <a:pPr marL="620713" lvl="1" indent="-609600">
              <a:spcBef>
                <a:spcPts val="700"/>
              </a:spcBef>
              <a:buClr>
                <a:srgbClr val="006600"/>
              </a:buClr>
              <a:buFont typeface="Wingdings" pitchFamily="2" charset="2"/>
              <a:buAutoNum type="circleNumWdWhitePlain"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+mn-ea"/>
                <a:cs typeface="+mn-cs"/>
              </a:rPr>
              <a:t>不幸，</a:t>
            </a:r>
            <a:r>
              <a:rPr lang="zh-TW" altLang="en-US" sz="2800" dirty="0" smtClean="0">
                <a:latin typeface="新細明體" pitchFamily="18" charset="-120"/>
              </a:rPr>
              <a:t>貧富差距擴大，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+mn-ea"/>
                <a:cs typeface="+mn-cs"/>
              </a:rPr>
              <a:t>民粹興起</a:t>
            </a:r>
            <a:r>
              <a:rPr lang="zh-TW" altLang="en-US" sz="2800" dirty="0" smtClean="0">
                <a:latin typeface="新細明體" pitchFamily="18" charset="-120"/>
              </a:rPr>
              <a:t>，要求懲罰貪婪的資本家，管制市場，重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+mn-ea"/>
                <a:cs typeface="+mn-cs"/>
              </a:rPr>
              <a:t>分配財富，建設人性化社會。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 pitchFamily="18" charset="-120"/>
              <a:ea typeface="+mn-ea"/>
              <a:cs typeface="+mn-cs"/>
            </a:endParaRPr>
          </a:p>
          <a:p>
            <a:pPr marL="620713" lvl="1" indent="-609600">
              <a:spcBef>
                <a:spcPts val="700"/>
              </a:spcBef>
              <a:buClr>
                <a:srgbClr val="006600"/>
              </a:buClr>
              <a:buFont typeface="Wingdings" pitchFamily="2" charset="2"/>
              <a:buAutoNum type="circleNumWdWhitePlain"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+mn-ea"/>
                <a:cs typeface="+mn-cs"/>
              </a:rPr>
              <a:t>跟著，投資衰退，</a:t>
            </a:r>
            <a:r>
              <a:rPr lang="zh-TW" altLang="en-US" sz="2800" dirty="0" smtClean="0">
                <a:latin typeface="新細明體" pitchFamily="18" charset="-120"/>
              </a:rPr>
              <a:t>經濟蕭條，物資缺乏，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+mn-ea"/>
                <a:cs typeface="+mn-cs"/>
              </a:rPr>
              <a:t>貪腐出現。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 pitchFamily="18" charset="-120"/>
              <a:ea typeface="+mn-ea"/>
              <a:cs typeface="+mn-cs"/>
            </a:endParaRPr>
          </a:p>
          <a:p>
            <a:pPr marL="620713" lvl="1" indent="-609600">
              <a:spcBef>
                <a:spcPts val="700"/>
              </a:spcBef>
              <a:buClr>
                <a:srgbClr val="006600"/>
              </a:buClr>
              <a:buFont typeface="Wingdings" pitchFamily="2" charset="2"/>
              <a:buAutoNum type="circleNumWdWhitePlain"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+mn-ea"/>
                <a:cs typeface="+mn-cs"/>
              </a:rPr>
              <a:t>新自由主義憤然而興。幸者，收拾了殘局，卻也重新循環；不幸</a:t>
            </a:r>
            <a:r>
              <a:rPr lang="zh-TW" altLang="en-US" sz="2800" dirty="0" smtClean="0">
                <a:latin typeface="新細明體" pitchFamily="18" charset="-120"/>
              </a:rPr>
              <a:t>者，持續鬥爭，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+mn-ea"/>
                <a:cs typeface="+mn-cs"/>
              </a:rPr>
              <a:t>無助等待。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新細明體" pitchFamily="18" charset="-120"/>
              <a:ea typeface="+mn-ea"/>
              <a:cs typeface="+mn-cs"/>
            </a:endParaRPr>
          </a:p>
          <a:p>
            <a:pPr marL="4267200" lvl="8" indent="-609600">
              <a:spcBef>
                <a:spcPts val="700"/>
              </a:spcBef>
              <a:buClr>
                <a:srgbClr val="006600"/>
              </a:buClr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新細明體" pitchFamily="18" charset="-120"/>
                <a:ea typeface="+mn-ea"/>
                <a:cs typeface="+mn-cs"/>
              </a:rPr>
              <a:t>（多恩布茲、愛德華茲）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07962F-D381-4CD5-A866-24C8C96EB8D2}" type="slidenum">
              <a:rPr lang="en-US" altLang="zh-TW" smtClean="0"/>
              <a:pPr/>
              <a:t>69</a:t>
            </a:fld>
            <a:endParaRPr lang="en-US" altLang="zh-TW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188640"/>
            <a:ext cx="8459787" cy="936625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rgbClr val="4C216D"/>
                </a:solidFill>
                <a:effectLst/>
                <a:latin typeface="+mn-lt"/>
              </a:rPr>
              <a:t>4.  </a:t>
            </a:r>
            <a:r>
              <a:rPr lang="zh-TW" altLang="en-US" sz="4000" dirty="0" smtClean="0">
                <a:solidFill>
                  <a:srgbClr val="4C216D"/>
                </a:solidFill>
                <a:effectLst/>
                <a:latin typeface="+mn-lt"/>
              </a:rPr>
              <a:t> 希臘的失敗民主</a:t>
            </a:r>
            <a:endParaRPr lang="en-US" altLang="zh-TW" sz="4000" dirty="0" smtClean="0">
              <a:solidFill>
                <a:srgbClr val="4C216D"/>
              </a:solidFill>
              <a:effectLst/>
              <a:latin typeface="+mn-lt"/>
            </a:endParaRP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088" y="1484784"/>
            <a:ext cx="7993384" cy="5157316"/>
          </a:xfrm>
        </p:spPr>
        <p:txBody>
          <a:bodyPr>
            <a:normAutofit/>
          </a:bodyPr>
          <a:lstStyle/>
          <a:p>
            <a:pPr marL="514350" indent="-514350">
              <a:spcAft>
                <a:spcPts val="0"/>
              </a:spcAft>
              <a:buFont typeface="+mj-lt"/>
              <a:buAutoNum type="arabicParenR"/>
            </a:pPr>
            <a:r>
              <a:rPr lang="en-US" altLang="zh-TW" sz="2400" kern="100" dirty="0" smtClean="0">
                <a:ea typeface="新細明體"/>
                <a:cs typeface="Times New Roman"/>
              </a:rPr>
              <a:t>1929-1980</a:t>
            </a:r>
            <a:r>
              <a:rPr lang="zh-TW" altLang="en-US" sz="2400" kern="100" dirty="0" smtClean="0">
                <a:ea typeface="新細明體"/>
                <a:cs typeface="Times New Roman"/>
              </a:rPr>
              <a:t>年，希臘年均經濟成長率是</a:t>
            </a:r>
            <a:r>
              <a:rPr lang="en-US" altLang="zh-TW" sz="2400" kern="100" dirty="0" smtClean="0">
                <a:ea typeface="新細明體"/>
                <a:cs typeface="Times New Roman"/>
              </a:rPr>
              <a:t>5.2%</a:t>
            </a:r>
            <a:r>
              <a:rPr lang="zh-TW" altLang="en-US" sz="2400" kern="100" dirty="0" smtClean="0">
                <a:ea typeface="新細明體"/>
                <a:cs typeface="Times New Roman"/>
              </a:rPr>
              <a:t>， 超過日本的</a:t>
            </a:r>
            <a:r>
              <a:rPr lang="en-US" altLang="zh-TW" sz="2400" kern="100" dirty="0" smtClean="0">
                <a:ea typeface="新細明體"/>
                <a:cs typeface="Times New Roman"/>
              </a:rPr>
              <a:t>4.9%</a:t>
            </a:r>
            <a:r>
              <a:rPr lang="zh-TW" altLang="en-US" sz="2400" kern="100" dirty="0" smtClean="0">
                <a:ea typeface="新細明體"/>
                <a:cs typeface="Times New Roman"/>
              </a:rPr>
              <a:t>，其中還發生了二戰和內戰。</a:t>
            </a:r>
            <a:r>
              <a:rPr lang="en-US" altLang="zh-TW" sz="2400" kern="100" dirty="0" smtClean="0">
                <a:ea typeface="新細明體"/>
                <a:cs typeface="Times New Roman"/>
              </a:rPr>
              <a:t>1974</a:t>
            </a:r>
            <a:r>
              <a:rPr lang="zh-TW" altLang="en-US" sz="2400" kern="100" dirty="0" smtClean="0">
                <a:ea typeface="新細明體"/>
                <a:cs typeface="Times New Roman"/>
              </a:rPr>
              <a:t>年，希臘成為憲政民主政體。</a:t>
            </a:r>
            <a:endParaRPr lang="en-US" altLang="zh-TW" sz="2400" kern="100" dirty="0" smtClean="0">
              <a:ea typeface="新細明體"/>
              <a:cs typeface="Times New Roman"/>
            </a:endParaRPr>
          </a:p>
          <a:p>
            <a:pPr marL="514350" indent="-514350">
              <a:spcAft>
                <a:spcPts val="0"/>
              </a:spcAft>
              <a:buFont typeface="+mj-lt"/>
              <a:buAutoNum type="arabicParenR"/>
            </a:pPr>
            <a:r>
              <a:rPr lang="en-US" altLang="zh-TW" sz="2400" kern="100" dirty="0" smtClean="0">
                <a:ea typeface="新細明體"/>
                <a:cs typeface="Times New Roman"/>
              </a:rPr>
              <a:t>1981</a:t>
            </a:r>
            <a:r>
              <a:rPr lang="zh-TW" altLang="en-US" sz="2400" kern="100" dirty="0" smtClean="0">
                <a:ea typeface="新細明體"/>
                <a:cs typeface="Times New Roman"/>
              </a:rPr>
              <a:t>年，希臘成為</a:t>
            </a:r>
            <a:r>
              <a:rPr lang="en-US" altLang="zh-TW" sz="2400" kern="100" dirty="0" smtClean="0">
                <a:ea typeface="新細明體"/>
                <a:cs typeface="Times New Roman"/>
              </a:rPr>
              <a:t>EU</a:t>
            </a:r>
            <a:r>
              <a:rPr lang="zh-TW" altLang="en-US" sz="2400" kern="100" dirty="0" smtClean="0">
                <a:ea typeface="新細明體"/>
                <a:cs typeface="Times New Roman"/>
              </a:rPr>
              <a:t>一員。該年底，激進民粹主義者上台，裙帶主義和政府管制成主流，國家干預嚴重。</a:t>
            </a:r>
            <a:endParaRPr lang="en-US" altLang="zh-TW" sz="2400" kern="100" dirty="0" smtClean="0">
              <a:ea typeface="新細明體"/>
              <a:cs typeface="Times New Roman"/>
            </a:endParaRPr>
          </a:p>
          <a:p>
            <a:pPr marL="514350" indent="-514350">
              <a:spcAft>
                <a:spcPts val="0"/>
              </a:spcAft>
              <a:buFont typeface="+mj-lt"/>
              <a:buAutoNum type="arabicParenR"/>
            </a:pPr>
            <a:r>
              <a:rPr lang="zh-TW" altLang="en-US" sz="2400" kern="100" dirty="0" smtClean="0">
                <a:ea typeface="新細明體"/>
                <a:cs typeface="新細明體"/>
              </a:rPr>
              <a:t>逃稅現象雖然普遍，但，歐元源源流入，也開始累積債務。</a:t>
            </a:r>
            <a:endParaRPr lang="en-US" altLang="zh-TW" sz="2400" kern="100" dirty="0" smtClean="0">
              <a:ea typeface="新細明體"/>
              <a:cs typeface="新細明體"/>
            </a:endParaRPr>
          </a:p>
          <a:p>
            <a:pPr marL="514350" indent="-514350">
              <a:spcAft>
                <a:spcPts val="0"/>
              </a:spcAft>
              <a:buFont typeface="+mj-lt"/>
              <a:buAutoNum type="arabicParenR"/>
            </a:pPr>
            <a:r>
              <a:rPr lang="zh-TW" altLang="en-US" sz="2400" kern="100" dirty="0" smtClean="0">
                <a:ea typeface="新細明體"/>
                <a:cs typeface="新細明體"/>
              </a:rPr>
              <a:t>反對黨也跟進成為民粹政黨。民眾只好相信這些難得的社會福利。</a:t>
            </a:r>
            <a:endParaRPr lang="en-US" altLang="zh-TW" sz="2400" kern="100" dirty="0" smtClean="0">
              <a:ea typeface="新細明體"/>
              <a:cs typeface="新細明體"/>
            </a:endParaRPr>
          </a:p>
          <a:p>
            <a:pPr marL="514350" indent="-514350">
              <a:spcAft>
                <a:spcPts val="0"/>
              </a:spcAft>
              <a:buFont typeface="+mj-lt"/>
              <a:buAutoNum type="arabicParenR"/>
            </a:pPr>
            <a:r>
              <a:rPr lang="zh-TW" altLang="en-US" sz="2400" kern="100" dirty="0" smtClean="0">
                <a:ea typeface="新細明體"/>
                <a:cs typeface="新細明體"/>
              </a:rPr>
              <a:t>以</a:t>
            </a:r>
            <a:r>
              <a:rPr lang="en-US" altLang="zh-TW" sz="2400" kern="100" dirty="0" smtClean="0">
                <a:ea typeface="新細明體"/>
                <a:cs typeface="新細明體"/>
              </a:rPr>
              <a:t>2010</a:t>
            </a:r>
            <a:r>
              <a:rPr lang="zh-TW" altLang="en-US" sz="2400" kern="100" dirty="0" smtClean="0">
                <a:ea typeface="新細明體"/>
                <a:cs typeface="Times New Roman"/>
              </a:rPr>
              <a:t>年</a:t>
            </a:r>
            <a:r>
              <a:rPr lang="zh-TW" altLang="en-US" sz="2400" kern="100" dirty="0" smtClean="0">
                <a:ea typeface="新細明體"/>
                <a:cs typeface="新細明體"/>
              </a:rPr>
              <a:t>為例，</a:t>
            </a:r>
            <a:r>
              <a:rPr lang="zh-TW" altLang="en-US" sz="2400" kern="100" dirty="0" smtClean="0">
                <a:ea typeface="新細明體"/>
                <a:cs typeface="Times New Roman"/>
              </a:rPr>
              <a:t>希臘</a:t>
            </a:r>
            <a:r>
              <a:rPr lang="zh-TW" altLang="en-US" sz="2400" kern="100" dirty="0" smtClean="0">
                <a:ea typeface="新細明體"/>
                <a:cs typeface="新細明體"/>
              </a:rPr>
              <a:t>政府稅收人均</a:t>
            </a:r>
            <a:r>
              <a:rPr lang="en-US" altLang="zh-TW" sz="2400" kern="100" dirty="0" smtClean="0">
                <a:ea typeface="新細明體"/>
                <a:cs typeface="新細明體"/>
              </a:rPr>
              <a:t>8300</a:t>
            </a:r>
            <a:r>
              <a:rPr lang="zh-TW" altLang="en-US" sz="2400" kern="100" dirty="0" smtClean="0">
                <a:ea typeface="新細明體"/>
                <a:cs typeface="新細明體"/>
              </a:rPr>
              <a:t>歐元，而投入社福為人均</a:t>
            </a:r>
            <a:r>
              <a:rPr lang="en-US" altLang="zh-TW" sz="2400" kern="100" dirty="0" smtClean="0">
                <a:ea typeface="新細明體"/>
                <a:cs typeface="新細明體"/>
              </a:rPr>
              <a:t>10600</a:t>
            </a:r>
            <a:r>
              <a:rPr lang="zh-TW" altLang="en-US" sz="2400" kern="100" dirty="0" smtClean="0">
                <a:ea typeface="新細明體"/>
                <a:cs typeface="新細明體"/>
              </a:rPr>
              <a:t>歐元。</a:t>
            </a:r>
            <a:endParaRPr lang="en-US" altLang="zh-TW" sz="2400" kern="100" dirty="0" smtClean="0">
              <a:ea typeface="新細明體"/>
              <a:cs typeface="新細明體"/>
            </a:endParaRPr>
          </a:p>
          <a:p>
            <a:pPr marL="514350" indent="-514350">
              <a:spcAft>
                <a:spcPts val="0"/>
              </a:spcAft>
              <a:buFont typeface="+mj-lt"/>
              <a:buAutoNum type="arabicParenR"/>
            </a:pPr>
            <a:r>
              <a:rPr lang="zh-TW" altLang="en-US" sz="2400" kern="100" dirty="0" smtClean="0">
                <a:solidFill>
                  <a:srgbClr val="FF0000"/>
                </a:solidFill>
                <a:ea typeface="新細明體"/>
                <a:cs typeface="新細明體"/>
              </a:rPr>
              <a:t>剩下的故事就不必再說了。</a:t>
            </a:r>
            <a:endParaRPr lang="zh-TW" altLang="zh-TW" sz="2400" kern="100" dirty="0">
              <a:solidFill>
                <a:srgbClr val="FF0000"/>
              </a:solidFill>
              <a:ea typeface="新細明體"/>
              <a:cs typeface="新細明體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720FEE-98DB-4908-83A1-8BCFA209F143}" type="slidenum">
              <a:rPr lang="en-US" altLang="zh-TW" smtClean="0"/>
              <a:pPr/>
              <a:t>7</a:t>
            </a:fld>
            <a:endParaRPr lang="en-US" altLang="zh-TW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188" y="0"/>
            <a:ext cx="8532812" cy="1124744"/>
          </a:xfrm>
        </p:spPr>
        <p:txBody>
          <a:bodyPr/>
          <a:lstStyle/>
          <a:p>
            <a:pPr lvl="1"/>
            <a:r>
              <a:rPr lang="en-US" altLang="zh-TW" sz="4000" dirty="0" smtClean="0">
                <a:solidFill>
                  <a:srgbClr val="7030A0"/>
                </a:solidFill>
                <a:effectLst/>
                <a:latin typeface="+mn-lt"/>
              </a:rPr>
              <a:t>5. </a:t>
            </a:r>
            <a:r>
              <a:rPr lang="zh-TW" altLang="en-US" sz="4000" dirty="0" smtClean="0">
                <a:solidFill>
                  <a:srgbClr val="7030A0"/>
                </a:solidFill>
              </a:rPr>
              <a:t>福利國家沒有明確的含義</a:t>
            </a:r>
            <a:endParaRPr lang="zh-TW" altLang="en-US" sz="4000" dirty="0" smtClean="0">
              <a:solidFill>
                <a:srgbClr val="7030A0"/>
              </a:solidFill>
              <a:effectLst/>
              <a:latin typeface="+mn-lt"/>
            </a:endParaRP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1412776"/>
            <a:ext cx="7488831" cy="4968280"/>
          </a:xfrm>
        </p:spPr>
        <p:txBody>
          <a:bodyPr>
            <a:noAutofit/>
          </a:bodyPr>
          <a:lstStyle/>
          <a:p>
            <a:pPr marL="609600" lvl="1" indent="-60960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+mn-ea"/>
              </a:rPr>
              <a:t>它指稱這樣的國家：政府不僅關注</a:t>
            </a:r>
            <a:r>
              <a:rPr lang="zh-TW" altLang="en-US" sz="2800" dirty="0" smtClean="0">
                <a:solidFill>
                  <a:srgbClr val="FF0000"/>
                </a:solidFill>
                <a:latin typeface="+mn-ea"/>
              </a:rPr>
              <a:t>法律與秩序</a:t>
            </a:r>
            <a:r>
              <a:rPr lang="zh-TW" altLang="en-US" sz="2800" dirty="0" smtClean="0">
                <a:latin typeface="+mn-ea"/>
              </a:rPr>
              <a:t>，還關注人民的</a:t>
            </a:r>
            <a:r>
              <a:rPr lang="zh-TW" altLang="en-US" sz="2800" dirty="0" smtClean="0">
                <a:solidFill>
                  <a:srgbClr val="FF0000"/>
                </a:solidFill>
                <a:latin typeface="+mn-ea"/>
              </a:rPr>
              <a:t>貧窮、殘疾、時運不濟</a:t>
            </a:r>
            <a:r>
              <a:rPr lang="zh-TW" altLang="en-US" sz="2800" dirty="0" smtClean="0">
                <a:latin typeface="+mn-ea"/>
              </a:rPr>
              <a:t>等問題。</a:t>
            </a:r>
            <a:endParaRPr lang="en-US" altLang="zh-TW" sz="2800" dirty="0" smtClean="0">
              <a:latin typeface="+mn-ea"/>
            </a:endParaRPr>
          </a:p>
          <a:p>
            <a:pPr marL="609600" lvl="1" indent="-609600">
              <a:lnSpc>
                <a:spcPct val="150000"/>
              </a:lnSpc>
              <a:spcBef>
                <a:spcPts val="700"/>
              </a:spcBef>
              <a:buClr>
                <a:schemeClr val="accent2"/>
              </a:buClr>
              <a:buSzTx/>
              <a:buFont typeface="+mj-lt"/>
              <a:buAutoNum type="arabicParenR"/>
            </a:pPr>
            <a:r>
              <a:rPr lang="zh-TW" altLang="en-US" sz="2800" dirty="0" smtClean="0">
                <a:latin typeface="+mn-ea"/>
              </a:rPr>
              <a:t>社會主義主張國家對生產資料的擁有和的生產的控制，而福利國家主張國家對服務的提供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07962F-D381-4CD5-A866-24C8C96EB8D2}" type="slidenum">
              <a:rPr lang="en-US" altLang="zh-TW" smtClean="0"/>
              <a:pPr/>
              <a:t>70</a:t>
            </a:fld>
            <a:endParaRPr lang="en-US" altLang="zh-TW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188640"/>
            <a:ext cx="8459787" cy="936625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rgbClr val="4C216D"/>
                </a:solidFill>
                <a:effectLst/>
                <a:latin typeface="+mn-lt"/>
              </a:rPr>
              <a:t>5.  </a:t>
            </a:r>
            <a:r>
              <a:rPr lang="zh-TW" altLang="en-US" sz="4000" dirty="0" smtClean="0">
                <a:solidFill>
                  <a:srgbClr val="4C216D"/>
                </a:solidFill>
                <a:latin typeface="+mn-lt"/>
              </a:rPr>
              <a:t>義大利 </a:t>
            </a:r>
            <a:endParaRPr lang="en-US" altLang="zh-TW" sz="4000" dirty="0" smtClean="0">
              <a:solidFill>
                <a:srgbClr val="4C216D"/>
              </a:solidFill>
              <a:effectLst/>
              <a:latin typeface="+mn-lt"/>
            </a:endParaRP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1412776"/>
            <a:ext cx="7776863" cy="4861024"/>
          </a:xfrm>
        </p:spPr>
        <p:txBody>
          <a:bodyPr>
            <a:noAutofit/>
          </a:bodyPr>
          <a:lstStyle/>
          <a:p>
            <a:pPr marL="514350" indent="-514350">
              <a:spcAft>
                <a:spcPts val="0"/>
              </a:spcAft>
              <a:buFont typeface="+mj-lt"/>
              <a:buAutoNum type="arabicParenR"/>
            </a:pPr>
            <a:r>
              <a:rPr lang="en-US" altLang="zh-TW" sz="2800" kern="100" dirty="0" smtClean="0">
                <a:ea typeface="新細明體"/>
                <a:cs typeface="Times New Roman"/>
              </a:rPr>
              <a:t>2009</a:t>
            </a:r>
            <a:r>
              <a:rPr lang="zh-TW" altLang="en-US" sz="2800" kern="100" dirty="0" smtClean="0">
                <a:ea typeface="新細明體"/>
                <a:cs typeface="Times New Roman"/>
              </a:rPr>
              <a:t>年：義大利竟然成為</a:t>
            </a:r>
            <a:r>
              <a:rPr lang="en-US" altLang="zh-TW" sz="2800" kern="100" dirty="0" smtClean="0">
                <a:ea typeface="新細明體"/>
                <a:cs typeface="Times New Roman"/>
              </a:rPr>
              <a:t>PIIG</a:t>
            </a:r>
            <a:r>
              <a:rPr lang="zh-TW" altLang="en-US" sz="2800" kern="100" dirty="0" smtClean="0">
                <a:ea typeface="新細明體"/>
                <a:cs typeface="Times New Roman"/>
              </a:rPr>
              <a:t>一員。</a:t>
            </a:r>
            <a:endParaRPr lang="en-US" altLang="zh-TW" sz="2800" kern="100" dirty="0" smtClean="0">
              <a:ea typeface="新細明體"/>
              <a:cs typeface="Times New Roman"/>
            </a:endParaRPr>
          </a:p>
          <a:p>
            <a:pPr marL="833438" lvl="1" indent="-514350">
              <a:buFont typeface="Wingdings" pitchFamily="2" charset="2"/>
              <a:buAutoNum type="circleNumWdWhitePlain"/>
            </a:pPr>
            <a:r>
              <a:rPr lang="zh-TW" altLang="zh-TW" sz="2400" kern="100" dirty="0" smtClean="0">
                <a:ea typeface="新細明體"/>
                <a:cs typeface="Times New Roman"/>
              </a:rPr>
              <a:t>政府</a:t>
            </a:r>
            <a:r>
              <a:rPr lang="zh-TW" altLang="en-US" sz="2400" kern="100" dirty="0" smtClean="0">
                <a:ea typeface="新細明體"/>
                <a:cs typeface="Times New Roman"/>
              </a:rPr>
              <a:t>財政赤字</a:t>
            </a:r>
            <a:r>
              <a:rPr lang="zh-TW" altLang="zh-TW" sz="2400" kern="100" dirty="0" smtClean="0">
                <a:ea typeface="新細明體"/>
                <a:cs typeface="Times New Roman"/>
              </a:rPr>
              <a:t>占</a:t>
            </a:r>
            <a:r>
              <a:rPr lang="en-US" altLang="zh-TW" sz="2400" kern="100" dirty="0" smtClean="0">
                <a:ea typeface="新細明體"/>
                <a:cs typeface="新細明體"/>
              </a:rPr>
              <a:t>GDP</a:t>
            </a:r>
            <a:r>
              <a:rPr lang="zh-TW" altLang="zh-TW" sz="2400" kern="100" dirty="0" smtClean="0">
                <a:ea typeface="新細明體"/>
                <a:cs typeface="Times New Roman"/>
              </a:rPr>
              <a:t>比例</a:t>
            </a:r>
            <a:r>
              <a:rPr lang="en-US" altLang="zh-TW" sz="2400" kern="100" dirty="0" smtClean="0">
                <a:ea typeface="新細明體"/>
                <a:cs typeface="Times New Roman"/>
              </a:rPr>
              <a:t>= 5.3% (</a:t>
            </a:r>
            <a:r>
              <a:rPr lang="zh-TW" altLang="zh-TW" sz="2400" kern="100" dirty="0" smtClean="0">
                <a:ea typeface="新細明體"/>
                <a:cs typeface="Times New Roman"/>
              </a:rPr>
              <a:t>要求</a:t>
            </a:r>
            <a:r>
              <a:rPr lang="zh-TW" altLang="zh-TW" sz="2400" kern="100" dirty="0" smtClean="0">
                <a:ea typeface="Times New Roman"/>
                <a:cs typeface="新細明體"/>
              </a:rPr>
              <a:t> </a:t>
            </a:r>
            <a:r>
              <a:rPr lang="en-US" altLang="zh-TW" sz="2400" kern="100" dirty="0" smtClean="0">
                <a:ea typeface="新細明體"/>
                <a:cs typeface="Times New Roman"/>
              </a:rPr>
              <a:t>≦</a:t>
            </a:r>
            <a:r>
              <a:rPr lang="en-US" altLang="zh-TW" sz="2400" kern="100" dirty="0" smtClean="0">
                <a:ea typeface="新細明體"/>
                <a:cs typeface="新細明體"/>
              </a:rPr>
              <a:t> 3.0%)</a:t>
            </a:r>
          </a:p>
          <a:p>
            <a:pPr marL="833438" lvl="1" indent="-514350">
              <a:buFont typeface="Wingdings" pitchFamily="2" charset="2"/>
              <a:buAutoNum type="circleNumWdWhitePlain"/>
            </a:pPr>
            <a:r>
              <a:rPr lang="zh-TW" altLang="zh-TW" sz="2400" kern="100" dirty="0" smtClean="0">
                <a:ea typeface="新細明體"/>
                <a:cs typeface="Times New Roman"/>
              </a:rPr>
              <a:t>政府債務盈餘占</a:t>
            </a:r>
            <a:r>
              <a:rPr lang="en-US" altLang="zh-TW" sz="2400" kern="100" dirty="0" smtClean="0">
                <a:ea typeface="新細明體"/>
                <a:cs typeface="新細明體"/>
              </a:rPr>
              <a:t>GDP</a:t>
            </a:r>
            <a:r>
              <a:rPr lang="zh-TW" altLang="zh-TW" sz="2400" kern="100" dirty="0" smtClean="0">
                <a:ea typeface="新細明體"/>
                <a:cs typeface="Times New Roman"/>
              </a:rPr>
              <a:t>比例</a:t>
            </a:r>
            <a:r>
              <a:rPr lang="en-US" altLang="zh-TW" sz="2400" kern="100" dirty="0" smtClean="0">
                <a:ea typeface="新細明體"/>
                <a:cs typeface="Times New Roman"/>
              </a:rPr>
              <a:t>=</a:t>
            </a:r>
            <a:r>
              <a:rPr lang="en-US" altLang="zh-TW" sz="2400" b="1" kern="100" dirty="0" smtClean="0">
                <a:solidFill>
                  <a:srgbClr val="FF0000"/>
                </a:solidFill>
                <a:ea typeface="新細明體"/>
                <a:cs typeface="新細明體"/>
              </a:rPr>
              <a:t> 116.0</a:t>
            </a:r>
            <a:r>
              <a:rPr lang="en-US" altLang="zh-TW" sz="2400" kern="100" dirty="0" smtClean="0">
                <a:ea typeface="新細明體"/>
                <a:cs typeface="Times New Roman"/>
              </a:rPr>
              <a:t>% </a:t>
            </a:r>
            <a:r>
              <a:rPr lang="en-US" altLang="zh-TW" sz="2400" b="1" kern="100" dirty="0" smtClean="0">
                <a:ea typeface="新細明體"/>
                <a:cs typeface="新細明體"/>
              </a:rPr>
              <a:t>(</a:t>
            </a:r>
            <a:r>
              <a:rPr lang="zh-TW" altLang="zh-TW" sz="2400" kern="100" dirty="0" smtClean="0">
                <a:ea typeface="新細明體"/>
                <a:cs typeface="Times New Roman"/>
              </a:rPr>
              <a:t>要求</a:t>
            </a:r>
            <a:r>
              <a:rPr lang="zh-TW" altLang="zh-TW" sz="2400" kern="100" dirty="0" smtClean="0">
                <a:ea typeface="Times New Roman"/>
                <a:cs typeface="新細明體"/>
              </a:rPr>
              <a:t> </a:t>
            </a:r>
            <a:r>
              <a:rPr lang="en-US" altLang="zh-TW" sz="2400" kern="100" dirty="0" smtClean="0">
                <a:ea typeface="新細明體"/>
                <a:cs typeface="Times New Roman"/>
              </a:rPr>
              <a:t>≦</a:t>
            </a:r>
            <a:r>
              <a:rPr lang="en-US" altLang="zh-TW" sz="2400" kern="100" dirty="0" smtClean="0">
                <a:ea typeface="新細明體"/>
                <a:cs typeface="新細明體"/>
              </a:rPr>
              <a:t> 60.0)</a:t>
            </a:r>
          </a:p>
          <a:p>
            <a:pPr marL="609600" indent="-609600">
              <a:buClr>
                <a:srgbClr val="006600"/>
              </a:buClr>
              <a:buSzTx/>
              <a:buFont typeface="+mj-lt"/>
              <a:buAutoNum type="arabicParenR"/>
            </a:pPr>
            <a:r>
              <a:rPr lang="zh-TW" altLang="en-US" sz="2800" dirty="0" smtClean="0"/>
              <a:t>二戰後，</a:t>
            </a:r>
            <a:r>
              <a:rPr lang="zh-TW" altLang="en-US" sz="2800" dirty="0" smtClean="0">
                <a:solidFill>
                  <a:srgbClr val="4C216D"/>
                </a:solidFill>
              </a:rPr>
              <a:t>義大利</a:t>
            </a:r>
            <a:r>
              <a:rPr lang="zh-TW" altLang="en-US" sz="2800" dirty="0" smtClean="0"/>
              <a:t>從法西斯廢墟中站起來，以自由經濟政策：低通膨、低稅收、開放競爭。</a:t>
            </a:r>
            <a:r>
              <a:rPr lang="en-US" altLang="zh-TW" sz="2800" dirty="0" smtClean="0"/>
              <a:t>1960</a:t>
            </a:r>
            <a:r>
              <a:rPr lang="zh-TW" altLang="en-US" sz="2800" dirty="0" smtClean="0"/>
              <a:t>年的公共支出僅</a:t>
            </a:r>
            <a:r>
              <a:rPr lang="en-US" altLang="zh-TW" sz="2800" dirty="0" smtClean="0"/>
              <a:t>1930</a:t>
            </a:r>
            <a:r>
              <a:rPr lang="zh-TW" altLang="en-US" sz="2800" dirty="0" smtClean="0"/>
              <a:t>年的</a:t>
            </a:r>
            <a:r>
              <a:rPr lang="en-US" altLang="zh-TW" sz="2800" dirty="0" smtClean="0"/>
              <a:t>30%</a:t>
            </a:r>
            <a:r>
              <a:rPr lang="zh-TW" altLang="en-US" sz="2800" dirty="0" smtClean="0"/>
              <a:t>。</a:t>
            </a:r>
            <a:endParaRPr lang="en-US" altLang="zh-TW" sz="2400" dirty="0" smtClean="0"/>
          </a:p>
          <a:p>
            <a:pPr marL="929640" lvl="1" indent="-609600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成果：</a:t>
            </a:r>
            <a:r>
              <a:rPr lang="en-US" altLang="zh-TW" sz="2400" dirty="0" smtClean="0"/>
              <a:t>1946-62 </a:t>
            </a:r>
            <a:r>
              <a:rPr lang="zh-TW" altLang="en-US" sz="2400" dirty="0" smtClean="0"/>
              <a:t>年均經濟成長率 </a:t>
            </a:r>
            <a:r>
              <a:rPr lang="en-US" altLang="zh-TW" sz="2400" dirty="0" smtClean="0"/>
              <a:t>7.7%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marL="929640" lvl="1" indent="-609600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en-US" altLang="zh-TW" sz="2400" dirty="0" smtClean="0"/>
              <a:t>1956-65</a:t>
            </a:r>
            <a:r>
              <a:rPr lang="zh-TW" altLang="en-US" sz="2400" dirty="0" smtClean="0"/>
              <a:t>年均工業增長率 </a:t>
            </a:r>
            <a:r>
              <a:rPr lang="en-US" altLang="zh-TW" sz="2400" dirty="0" smtClean="0"/>
              <a:t>102%</a:t>
            </a:r>
            <a:r>
              <a:rPr lang="zh-TW" altLang="en-US" sz="2400" dirty="0" smtClean="0"/>
              <a:t>。 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同期，德</a:t>
            </a:r>
            <a:r>
              <a:rPr lang="en-US" altLang="zh-TW" sz="2400" dirty="0" smtClean="0"/>
              <a:t>70%</a:t>
            </a:r>
            <a:r>
              <a:rPr lang="zh-TW" altLang="en-US" sz="2400" dirty="0" smtClean="0"/>
              <a:t>、英</a:t>
            </a:r>
            <a:r>
              <a:rPr lang="en-US" altLang="zh-TW" sz="2400" dirty="0" smtClean="0"/>
              <a:t>58%</a:t>
            </a:r>
            <a:r>
              <a:rPr lang="zh-TW" altLang="en-US" sz="2400" dirty="0" smtClean="0"/>
              <a:t>、美國</a:t>
            </a:r>
            <a:r>
              <a:rPr lang="en-US" altLang="zh-TW" sz="2400" dirty="0" smtClean="0"/>
              <a:t>46%</a:t>
            </a:r>
            <a:r>
              <a:rPr lang="zh-TW" altLang="en-US" sz="2400" dirty="0" smtClean="0"/>
              <a:t>）。 </a:t>
            </a:r>
            <a:endParaRPr lang="zh-TW" altLang="zh-TW" sz="2400" kern="100" dirty="0">
              <a:ea typeface="新細明體"/>
              <a:cs typeface="新細明體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07962F-D381-4CD5-A866-24C8C96EB8D2}" type="slidenum">
              <a:rPr lang="en-US" altLang="zh-TW" smtClean="0"/>
              <a:pPr/>
              <a:t>71</a:t>
            </a:fld>
            <a:endParaRPr lang="en-US" altLang="zh-TW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188640"/>
            <a:ext cx="8459787" cy="936625"/>
          </a:xfrm>
        </p:spPr>
        <p:txBody>
          <a:bodyPr>
            <a:normAutofit/>
          </a:bodyPr>
          <a:lstStyle/>
          <a:p>
            <a:r>
              <a:rPr lang="en-US" altLang="zh-TW" sz="4000" dirty="0" smtClean="0">
                <a:solidFill>
                  <a:srgbClr val="4C216D"/>
                </a:solidFill>
                <a:effectLst/>
                <a:latin typeface="+mn-lt"/>
              </a:rPr>
              <a:t>6.   </a:t>
            </a:r>
            <a:r>
              <a:rPr lang="zh-TW" altLang="en-US" sz="4000" dirty="0" smtClean="0">
                <a:solidFill>
                  <a:srgbClr val="7030A0"/>
                </a:solidFill>
              </a:rPr>
              <a:t>義大利的遺憾</a:t>
            </a:r>
            <a:endParaRPr lang="en-US" altLang="zh-TW" sz="4000" dirty="0" smtClean="0">
              <a:solidFill>
                <a:srgbClr val="7030A0"/>
              </a:solidFill>
              <a:effectLst/>
              <a:latin typeface="+mn-lt"/>
            </a:endParaRP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1385887"/>
            <a:ext cx="8208962" cy="5472113"/>
          </a:xfrm>
        </p:spPr>
        <p:txBody>
          <a:bodyPr>
            <a:noAutofit/>
          </a:bodyPr>
          <a:lstStyle/>
          <a:p>
            <a:pPr marL="609600" indent="-609600">
              <a:buClr>
                <a:srgbClr val="006600"/>
              </a:buClr>
              <a:buSzTx/>
              <a:buFont typeface="+mj-lt"/>
              <a:buAutoNum type="arabicParenR"/>
            </a:pPr>
            <a:r>
              <a:rPr lang="zh-TW" altLang="en-US" sz="2400" dirty="0" smtClean="0">
                <a:solidFill>
                  <a:srgbClr val="FF0000"/>
                </a:solidFill>
              </a:rPr>
              <a:t>重建福利國：</a:t>
            </a:r>
            <a:endParaRPr lang="en-US" altLang="zh-TW" sz="2400" dirty="0" smtClean="0">
              <a:solidFill>
                <a:srgbClr val="FF0000"/>
              </a:solidFill>
            </a:endParaRPr>
          </a:p>
          <a:p>
            <a:pPr marL="929640" lvl="1" indent="-609600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en-US" altLang="zh-TW" sz="2400" dirty="0" smtClean="0"/>
              <a:t>1962</a:t>
            </a:r>
            <a:r>
              <a:rPr lang="zh-TW" altLang="en-US" sz="2400" dirty="0" smtClean="0"/>
              <a:t>年，擴大工會權力。</a:t>
            </a:r>
            <a:endParaRPr lang="en-US" altLang="zh-TW" sz="2400" dirty="0" smtClean="0"/>
          </a:p>
          <a:p>
            <a:pPr marL="929640" lvl="1" indent="-609600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en-US" altLang="zh-TW" sz="2400" dirty="0" smtClean="0"/>
              <a:t>1963</a:t>
            </a:r>
            <a:r>
              <a:rPr lang="zh-TW" altLang="en-US" sz="2400" dirty="0" smtClean="0"/>
              <a:t>年，公共住宅計畫。</a:t>
            </a:r>
            <a:endParaRPr lang="en-US" altLang="zh-TW" sz="2400" dirty="0" smtClean="0"/>
          </a:p>
          <a:p>
            <a:pPr marL="929640" lvl="1" indent="-609600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en-US" altLang="zh-TW" sz="2400" dirty="0" smtClean="0"/>
              <a:t>1966</a:t>
            </a:r>
            <a:r>
              <a:rPr lang="zh-TW" altLang="en-US" sz="2400" dirty="0" smtClean="0"/>
              <a:t>年，憲法放鬆財政紀律，大開國債發行之門。</a:t>
            </a:r>
            <a:endParaRPr lang="en-US" altLang="zh-TW" sz="2400" dirty="0" smtClean="0"/>
          </a:p>
          <a:p>
            <a:pPr marL="929640" lvl="1" indent="-609600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en-US" altLang="zh-TW" sz="2400" dirty="0" smtClean="0"/>
              <a:t>1966</a:t>
            </a:r>
            <a:r>
              <a:rPr lang="zh-TW" altLang="en-US" sz="2400" dirty="0" smtClean="0"/>
              <a:t>年，慷慨的退休金制度。</a:t>
            </a:r>
            <a:endParaRPr lang="en-US" altLang="zh-TW" sz="2400" dirty="0" smtClean="0"/>
          </a:p>
          <a:p>
            <a:pPr marL="929640" lvl="1" indent="-609600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en-US" altLang="zh-TW" sz="2400" dirty="0" smtClean="0"/>
              <a:t>1968-78</a:t>
            </a:r>
            <a:r>
              <a:rPr lang="zh-TW" altLang="en-US" sz="2400" dirty="0" smtClean="0"/>
              <a:t>年，免費的國有化醫療體系。</a:t>
            </a:r>
            <a:endParaRPr lang="en-US" altLang="zh-TW" sz="2400" dirty="0" smtClean="0"/>
          </a:p>
          <a:p>
            <a:pPr marL="929640" lvl="1" indent="-609600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en-US" altLang="zh-TW" sz="2400" dirty="0" smtClean="0"/>
              <a:t>1970</a:t>
            </a:r>
            <a:r>
              <a:rPr lang="zh-TW" altLang="en-US" sz="2400" dirty="0" smtClean="0"/>
              <a:t>年，</a:t>
            </a:r>
            <a:r>
              <a:rPr lang="en-US" altLang="zh-TW" sz="2400" dirty="0" smtClean="0"/>
              <a:t> </a:t>
            </a:r>
            <a:r>
              <a:rPr lang="zh-TW" altLang="en-US" sz="2400" dirty="0" smtClean="0"/>
              <a:t>雇主解雇員工必須舉證，</a:t>
            </a:r>
            <a:endParaRPr lang="en-US" altLang="zh-TW" sz="2400" dirty="0" smtClean="0"/>
          </a:p>
          <a:p>
            <a:pPr marL="609600" indent="-609600">
              <a:buClr>
                <a:srgbClr val="006600"/>
              </a:buClr>
              <a:buSzTx/>
              <a:buFont typeface="+mj-lt"/>
              <a:buAutoNum type="arabicParenR"/>
            </a:pPr>
            <a:r>
              <a:rPr lang="zh-TW" altLang="en-US" sz="2400" dirty="0" smtClean="0">
                <a:solidFill>
                  <a:srgbClr val="FF0000"/>
                </a:solidFill>
              </a:rPr>
              <a:t>結果：</a:t>
            </a:r>
            <a:endParaRPr lang="en-US" altLang="zh-TW" sz="2400" dirty="0" smtClean="0">
              <a:solidFill>
                <a:srgbClr val="FF0000"/>
              </a:solidFill>
            </a:endParaRPr>
          </a:p>
          <a:p>
            <a:pPr marL="929640" lvl="1" indent="-609600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公共支出占比（</a:t>
            </a:r>
            <a:r>
              <a:rPr lang="en-US" altLang="zh-TW" sz="2400" dirty="0" smtClean="0"/>
              <a:t>GDP</a:t>
            </a:r>
            <a:r>
              <a:rPr lang="zh-TW" altLang="en-US" sz="2400" dirty="0" smtClean="0"/>
              <a:t>），從</a:t>
            </a:r>
            <a:r>
              <a:rPr lang="en-US" altLang="zh-TW" sz="2400" dirty="0" smtClean="0"/>
              <a:t>1970</a:t>
            </a:r>
            <a:r>
              <a:rPr lang="zh-TW" altLang="en-US" sz="2400" dirty="0" smtClean="0"/>
              <a:t>年的</a:t>
            </a:r>
            <a:r>
              <a:rPr lang="en-US" altLang="zh-TW" sz="2400" dirty="0" smtClean="0"/>
              <a:t>32% </a:t>
            </a:r>
            <a:r>
              <a:rPr lang="zh-TW" altLang="en-US" sz="2400" dirty="0" smtClean="0"/>
              <a:t>增為</a:t>
            </a:r>
            <a:r>
              <a:rPr lang="en-US" altLang="zh-TW" sz="2400" dirty="0" smtClean="0"/>
              <a:t>1993</a:t>
            </a:r>
            <a:r>
              <a:rPr lang="zh-TW" altLang="en-US" sz="2400" dirty="0" smtClean="0"/>
              <a:t>年的</a:t>
            </a:r>
            <a:r>
              <a:rPr lang="en-US" altLang="zh-TW" sz="2400" dirty="0" smtClean="0"/>
              <a:t>56.3%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marL="929640" lvl="1" indent="-609600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公共債務占比，從</a:t>
            </a:r>
            <a:r>
              <a:rPr lang="en-US" altLang="zh-TW" sz="2400" dirty="0" smtClean="0"/>
              <a:t>50</a:t>
            </a:r>
            <a:r>
              <a:rPr lang="zh-TW" altLang="en-US" sz="2400" dirty="0" smtClean="0"/>
              <a:t>年代的</a:t>
            </a:r>
            <a:r>
              <a:rPr lang="en-US" altLang="zh-TW" sz="2400" dirty="0" smtClean="0"/>
              <a:t>30%</a:t>
            </a:r>
            <a:r>
              <a:rPr lang="zh-TW" altLang="en-US" sz="2400" dirty="0" smtClean="0"/>
              <a:t>增為</a:t>
            </a:r>
            <a:r>
              <a:rPr lang="en-US" altLang="zh-TW" sz="2400" dirty="0" smtClean="0"/>
              <a:t>1994</a:t>
            </a:r>
            <a:r>
              <a:rPr lang="zh-TW" altLang="en-US" sz="2400" dirty="0" smtClean="0"/>
              <a:t>的</a:t>
            </a:r>
            <a:r>
              <a:rPr lang="en-US" altLang="zh-TW" sz="2400" dirty="0" smtClean="0"/>
              <a:t>121.8%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marL="929640" lvl="1" indent="-609600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400" dirty="0" smtClean="0"/>
              <a:t>經濟成長率，從</a:t>
            </a:r>
            <a:r>
              <a:rPr lang="en-US" altLang="zh-TW" sz="2400" dirty="0" smtClean="0"/>
              <a:t>70</a:t>
            </a:r>
            <a:r>
              <a:rPr lang="zh-TW" altLang="en-US" sz="2400" dirty="0" smtClean="0"/>
              <a:t>年代的</a:t>
            </a:r>
            <a:r>
              <a:rPr lang="en-US" altLang="zh-TW" sz="2400" dirty="0" smtClean="0"/>
              <a:t>3.2%</a:t>
            </a:r>
            <a:r>
              <a:rPr lang="zh-TW" altLang="en-US" sz="2400" dirty="0" smtClean="0"/>
              <a:t>減為</a:t>
            </a:r>
            <a:r>
              <a:rPr lang="en-US" altLang="zh-TW" sz="2400" dirty="0" smtClean="0"/>
              <a:t>80</a:t>
            </a:r>
            <a:r>
              <a:rPr lang="zh-TW" altLang="en-US" sz="2400" dirty="0" smtClean="0"/>
              <a:t>年代的</a:t>
            </a:r>
            <a:r>
              <a:rPr lang="en-US" altLang="zh-TW" sz="2400" dirty="0" smtClean="0"/>
              <a:t>2.2%</a:t>
            </a:r>
            <a:r>
              <a:rPr lang="zh-TW" altLang="en-US" sz="2400" dirty="0" smtClean="0"/>
              <a:t>。</a:t>
            </a:r>
          </a:p>
          <a:p>
            <a:pPr marL="609600" indent="-609600">
              <a:buClr>
                <a:srgbClr val="006600"/>
              </a:buClr>
              <a:buSzTx/>
              <a:buNone/>
            </a:pPr>
            <a:endParaRPr lang="en-US" altLang="zh-TW" sz="2400" dirty="0" smtClean="0"/>
          </a:p>
          <a:p>
            <a:pPr marL="609600" indent="-609600">
              <a:buClr>
                <a:srgbClr val="006600"/>
              </a:buClr>
              <a:buSzTx/>
              <a:buNone/>
            </a:pPr>
            <a:endParaRPr lang="zh-TW" altLang="en-US" sz="2400" dirty="0" smtClean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899592" y="1844824"/>
          <a:ext cx="7924383" cy="3275304"/>
        </p:xfrm>
        <a:graphic>
          <a:graphicData uri="http://schemas.openxmlformats.org/drawingml/2006/table">
            <a:tbl>
              <a:tblPr/>
              <a:tblGrid>
                <a:gridCol w="1293094"/>
                <a:gridCol w="1293094"/>
                <a:gridCol w="1642615"/>
                <a:gridCol w="1802440"/>
                <a:gridCol w="1799160"/>
                <a:gridCol w="93980"/>
              </a:tblGrid>
              <a:tr h="6597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zh-TW" sz="2800" b="1" kern="100" dirty="0">
                          <a:latin typeface="Times New Roman"/>
                          <a:ea typeface="新細明體"/>
                          <a:cs typeface="Times New Roman"/>
                        </a:rPr>
                        <a:t>德國</a:t>
                      </a:r>
                      <a:endParaRPr lang="zh-TW" sz="2800" b="1" kern="100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zh-TW" sz="2800" b="1" kern="100" dirty="0">
                          <a:latin typeface="Times New Roman"/>
                          <a:ea typeface="新細明體"/>
                          <a:cs typeface="Times New Roman"/>
                        </a:rPr>
                        <a:t>法國</a:t>
                      </a:r>
                      <a:endParaRPr lang="zh-TW" sz="2800" b="1" kern="100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zh-TW" sz="2800" b="1" kern="100" dirty="0">
                          <a:latin typeface="Times New Roman"/>
                          <a:ea typeface="新細明體"/>
                          <a:cs typeface="Times New Roman"/>
                        </a:rPr>
                        <a:t>英國</a:t>
                      </a:r>
                      <a:endParaRPr lang="zh-TW" sz="2800" b="1" kern="100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zh-TW" sz="2800" kern="100">
                          <a:latin typeface="Times New Roman"/>
                          <a:ea typeface="新細明體"/>
                          <a:cs typeface="Times New Roman"/>
                        </a:rPr>
                        <a:t>義大利</a:t>
                      </a:r>
                      <a:endParaRPr lang="zh-TW" sz="2800" kern="10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zh-TW" sz="2800" kern="100" dirty="0" smtClean="0">
                          <a:latin typeface="Times New Roman"/>
                          <a:ea typeface="新細明體"/>
                          <a:cs typeface="Times New Roman"/>
                        </a:rPr>
                        <a:t>希臘</a:t>
                      </a:r>
                      <a:endParaRPr lang="zh-TW" sz="2800" kern="100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latin typeface="新細明體"/>
                          <a:ea typeface="新細明體"/>
                          <a:cs typeface="新細明體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428"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 smtClean="0">
                          <a:latin typeface="Times New Roman"/>
                          <a:ea typeface="新細明體"/>
                          <a:cs typeface="Times New Roman"/>
                        </a:rPr>
                        <a:t>政府預算</a:t>
                      </a:r>
                      <a:r>
                        <a:rPr lang="zh-TW" altLang="en-US" sz="2800" kern="100" dirty="0" smtClean="0">
                          <a:latin typeface="Times New Roman"/>
                          <a:ea typeface="新細明體"/>
                          <a:cs typeface="Times New Roman"/>
                        </a:rPr>
                        <a:t>赤字</a:t>
                      </a:r>
                      <a:r>
                        <a:rPr lang="zh-TW" sz="2800" kern="100" dirty="0" smtClean="0">
                          <a:latin typeface="Times New Roman"/>
                          <a:ea typeface="新細明體"/>
                          <a:cs typeface="Times New Roman"/>
                        </a:rPr>
                        <a:t>占</a:t>
                      </a:r>
                      <a:r>
                        <a:rPr lang="en-US" sz="2800" kern="100" dirty="0">
                          <a:latin typeface="Times New Roman"/>
                          <a:ea typeface="新細明體"/>
                          <a:cs typeface="新細明體"/>
                        </a:rPr>
                        <a:t>GDP</a:t>
                      </a:r>
                      <a:r>
                        <a:rPr lang="zh-TW" sz="2800" kern="100" dirty="0" smtClean="0">
                          <a:latin typeface="Times New Roman"/>
                          <a:ea typeface="新細明體"/>
                          <a:cs typeface="Times New Roman"/>
                        </a:rPr>
                        <a:t>比例（</a:t>
                      </a:r>
                      <a:r>
                        <a:rPr lang="zh-TW" sz="2800" kern="100" dirty="0">
                          <a:latin typeface="Times New Roman"/>
                          <a:ea typeface="新細明體"/>
                          <a:cs typeface="Times New Roman"/>
                        </a:rPr>
                        <a:t>％</a:t>
                      </a:r>
                      <a:r>
                        <a:rPr lang="zh-TW" sz="2800" kern="100" dirty="0" smtClean="0">
                          <a:latin typeface="Times New Roman"/>
                          <a:ea typeface="新細明體"/>
                          <a:cs typeface="Times New Roman"/>
                        </a:rPr>
                        <a:t>）</a:t>
                      </a:r>
                      <a:r>
                        <a:rPr lang="en-US" sz="2800" kern="100" dirty="0" smtClean="0">
                          <a:latin typeface="Times New Roman"/>
                          <a:ea typeface="新細明體"/>
                          <a:cs typeface="新細明體"/>
                        </a:rPr>
                        <a:t> </a:t>
                      </a:r>
                      <a:r>
                        <a:rPr lang="en-US" sz="2800" kern="100" dirty="0">
                          <a:latin typeface="Times New Roman"/>
                          <a:ea typeface="新細明體"/>
                          <a:cs typeface="新細明體"/>
                        </a:rPr>
                        <a:t>SGP</a:t>
                      </a:r>
                      <a:r>
                        <a:rPr lang="zh-TW" sz="2800" kern="100" dirty="0" smtClean="0">
                          <a:latin typeface="Times New Roman"/>
                          <a:ea typeface="新細明體"/>
                          <a:cs typeface="Times New Roman"/>
                        </a:rPr>
                        <a:t>要求</a:t>
                      </a:r>
                      <a:r>
                        <a:rPr lang="en-US" altLang="zh-TW" sz="2800" kern="100" dirty="0" smtClean="0">
                          <a:latin typeface="Times New Roman"/>
                          <a:ea typeface="新細明體"/>
                          <a:cs typeface="Times New Roman"/>
                        </a:rPr>
                        <a:t>≦</a:t>
                      </a:r>
                      <a:r>
                        <a:rPr lang="en-US" sz="2800" kern="100" dirty="0" smtClean="0">
                          <a:latin typeface="Times New Roman"/>
                          <a:ea typeface="新細明體"/>
                          <a:cs typeface="新細明體"/>
                        </a:rPr>
                        <a:t>3.0</a:t>
                      </a:r>
                      <a:r>
                        <a:rPr lang="en-US" sz="2800" kern="100" dirty="0">
                          <a:latin typeface="Times New Roman"/>
                          <a:ea typeface="新細明體"/>
                          <a:cs typeface="新細明體"/>
                        </a:rPr>
                        <a:t>%</a:t>
                      </a:r>
                      <a:endParaRPr lang="zh-TW" sz="2800" kern="100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6597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2800" b="1" kern="100" dirty="0" smtClean="0">
                          <a:latin typeface="Times New Roman"/>
                          <a:ea typeface="新細明體"/>
                          <a:cs typeface="新細明體"/>
                        </a:rPr>
                        <a:t>3.0</a:t>
                      </a:r>
                      <a:endParaRPr lang="zh-TW" sz="2800" kern="100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2800" b="1" kern="100" dirty="0" smtClean="0">
                          <a:solidFill>
                            <a:srgbClr val="FF0000"/>
                          </a:solidFill>
                          <a:latin typeface="Times New Roman"/>
                          <a:ea typeface="新細明體"/>
                          <a:cs typeface="新細明體"/>
                        </a:rPr>
                        <a:t>7.5</a:t>
                      </a:r>
                      <a:endParaRPr lang="zh-TW" sz="2800" kern="100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2800" b="1" kern="100" dirty="0" smtClean="0">
                          <a:solidFill>
                            <a:srgbClr val="FF0000"/>
                          </a:solidFill>
                          <a:latin typeface="Times New Roman"/>
                          <a:ea typeface="新細明體"/>
                          <a:cs typeface="新細明體"/>
                        </a:rPr>
                        <a:t>11.4</a:t>
                      </a:r>
                      <a:endParaRPr lang="zh-TW" sz="2800" kern="100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2800" b="1" kern="100" dirty="0" smtClean="0">
                          <a:solidFill>
                            <a:srgbClr val="FF0000"/>
                          </a:solidFill>
                          <a:latin typeface="Times New Roman"/>
                          <a:ea typeface="新細明體"/>
                          <a:cs typeface="新細明體"/>
                        </a:rPr>
                        <a:t>5.3</a:t>
                      </a:r>
                      <a:endParaRPr lang="zh-TW" sz="2800" kern="100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2800" b="1" kern="100" dirty="0" smtClean="0">
                          <a:solidFill>
                            <a:srgbClr val="FF0000"/>
                          </a:solidFill>
                          <a:latin typeface="Times New Roman"/>
                          <a:ea typeface="新細明體"/>
                          <a:cs typeface="新細明體"/>
                        </a:rPr>
                        <a:t>15.4</a:t>
                      </a:r>
                      <a:endParaRPr lang="zh-TW" sz="2800" kern="100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latin typeface="新細明體"/>
                          <a:ea typeface="新細明體"/>
                          <a:cs typeface="新細明體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719">
                <a:tc gridSpan="6">
                  <a:txBody>
                    <a:bodyPr/>
                    <a:lstStyle/>
                    <a:p>
                      <a:pPr marL="0" indent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2800" kern="100" dirty="0" smtClean="0">
                          <a:latin typeface="Times New Roman"/>
                          <a:ea typeface="新細明體"/>
                          <a:cs typeface="Times New Roman"/>
                        </a:rPr>
                        <a:t>政府</a:t>
                      </a:r>
                      <a:r>
                        <a:rPr lang="zh-TW" sz="2800" kern="100" dirty="0">
                          <a:latin typeface="Times New Roman"/>
                          <a:ea typeface="新細明體"/>
                          <a:cs typeface="Times New Roman"/>
                        </a:rPr>
                        <a:t>債務盈餘占</a:t>
                      </a:r>
                      <a:r>
                        <a:rPr lang="en-US" sz="2800" kern="100" dirty="0">
                          <a:latin typeface="Times New Roman"/>
                          <a:ea typeface="新細明體"/>
                          <a:cs typeface="新細明體"/>
                        </a:rPr>
                        <a:t>GDP</a:t>
                      </a:r>
                      <a:r>
                        <a:rPr lang="zh-TW" sz="2800" kern="100" dirty="0">
                          <a:latin typeface="Times New Roman"/>
                          <a:ea typeface="新細明體"/>
                          <a:cs typeface="Times New Roman"/>
                        </a:rPr>
                        <a:t>比例（％）</a:t>
                      </a:r>
                      <a:r>
                        <a:rPr lang="en-US" sz="2800" kern="100" dirty="0">
                          <a:latin typeface="Times New Roman"/>
                          <a:ea typeface="新細明體"/>
                          <a:cs typeface="新細明體"/>
                        </a:rPr>
                        <a:t>SGP</a:t>
                      </a:r>
                      <a:r>
                        <a:rPr lang="zh-TW" sz="2800" kern="100" dirty="0">
                          <a:latin typeface="Times New Roman"/>
                          <a:ea typeface="新細明體"/>
                          <a:cs typeface="Times New Roman"/>
                        </a:rPr>
                        <a:t>要求</a:t>
                      </a:r>
                      <a:r>
                        <a:rPr lang="zh-TW" sz="2800" kern="100" dirty="0">
                          <a:latin typeface="新細明體"/>
                          <a:ea typeface="Times New Roman"/>
                          <a:cs typeface="新細明體"/>
                        </a:rPr>
                        <a:t> </a:t>
                      </a:r>
                      <a:r>
                        <a:rPr lang="en-US" sz="2800" kern="100" dirty="0">
                          <a:latin typeface="Times New Roman"/>
                          <a:ea typeface="新細明體"/>
                          <a:cs typeface="Times New Roman"/>
                        </a:rPr>
                        <a:t>≦</a:t>
                      </a:r>
                      <a:r>
                        <a:rPr lang="en-US" sz="2800" kern="100" dirty="0">
                          <a:latin typeface="Times New Roman"/>
                          <a:ea typeface="新細明體"/>
                          <a:cs typeface="新細明體"/>
                        </a:rPr>
                        <a:t> 60.0</a:t>
                      </a:r>
                      <a:endParaRPr lang="zh-TW" sz="2800" kern="100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6597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2800" b="1" kern="100" dirty="0">
                          <a:solidFill>
                            <a:srgbClr val="FF0000"/>
                          </a:solidFill>
                          <a:latin typeface="Times New Roman"/>
                          <a:ea typeface="新細明體"/>
                          <a:cs typeface="新細明體"/>
                        </a:rPr>
                        <a:t>73.4</a:t>
                      </a:r>
                      <a:endParaRPr lang="zh-TW" sz="2800" kern="100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2800" b="1" kern="100">
                          <a:solidFill>
                            <a:srgbClr val="FF0000"/>
                          </a:solidFill>
                          <a:latin typeface="Times New Roman"/>
                          <a:ea typeface="新細明體"/>
                          <a:cs typeface="新細明體"/>
                        </a:rPr>
                        <a:t>78.1</a:t>
                      </a:r>
                      <a:endParaRPr lang="zh-TW" sz="2800" kern="10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2800" b="1" kern="100">
                          <a:solidFill>
                            <a:srgbClr val="FF0000"/>
                          </a:solidFill>
                          <a:latin typeface="Times New Roman"/>
                          <a:ea typeface="新細明體"/>
                          <a:cs typeface="新細明體"/>
                        </a:rPr>
                        <a:t>68.2</a:t>
                      </a:r>
                      <a:endParaRPr lang="zh-TW" sz="2800" kern="10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2800" b="1" kern="100" dirty="0">
                          <a:solidFill>
                            <a:srgbClr val="FF0000"/>
                          </a:solidFill>
                          <a:latin typeface="Times New Roman"/>
                          <a:ea typeface="新細明體"/>
                          <a:cs typeface="新細明體"/>
                        </a:rPr>
                        <a:t>116.0</a:t>
                      </a:r>
                      <a:endParaRPr lang="zh-TW" sz="2800" kern="100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en-US" sz="2800" b="1" kern="100" dirty="0">
                          <a:solidFill>
                            <a:srgbClr val="FF0000"/>
                          </a:solidFill>
                          <a:latin typeface="Times New Roman"/>
                          <a:ea typeface="新細明體"/>
                          <a:cs typeface="新細明體"/>
                        </a:rPr>
                        <a:t>126.8</a:t>
                      </a:r>
                      <a:endParaRPr lang="zh-TW" sz="2800" kern="100" dirty="0">
                        <a:latin typeface="新細明體"/>
                        <a:ea typeface="新細明體"/>
                        <a:cs typeface="新細明體"/>
                      </a:endParaRPr>
                    </a:p>
                  </a:txBody>
                  <a:tcPr marL="68580" marR="68580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800" kern="100" dirty="0">
                          <a:latin typeface="新細明體"/>
                          <a:ea typeface="新細明體"/>
                          <a:cs typeface="新細明體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3569" y="260648"/>
            <a:ext cx="8460432" cy="93632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C216D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7.  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C216D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西歐三國也未必好</a:t>
            </a:r>
            <a:endParaRPr kumimoji="0" lang="en-US" altLang="zh-TW" sz="4000" b="1" i="0" u="none" strike="noStrike" kern="1200" cap="none" spc="0" normalizeH="0" baseline="0" noProof="0" dirty="0" smtClean="0">
              <a:ln>
                <a:noFill/>
              </a:ln>
              <a:solidFill>
                <a:srgbClr val="4C216D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524328" y="908720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800" kern="100" dirty="0" smtClean="0">
                <a:solidFill>
                  <a:prstClr val="black"/>
                </a:solidFill>
                <a:latin typeface="Times New Roman"/>
                <a:ea typeface="新細明體"/>
                <a:cs typeface="Times New Roman"/>
              </a:rPr>
              <a:t>2009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322C5-7771-47E9-8817-0215056A7268}" type="slidenum">
              <a:rPr lang="zh-TW" altLang="en-US" smtClean="0"/>
              <a:pPr/>
              <a:t>72</a:t>
            </a:fld>
            <a:endParaRPr lang="zh-TW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684213" y="0"/>
            <a:ext cx="8459787" cy="1052513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6. </a:t>
            </a:r>
            <a:r>
              <a:rPr lang="zh-TW" altLang="en-US" sz="4000" dirty="0" smtClean="0">
                <a:solidFill>
                  <a:srgbClr val="7030A0"/>
                </a:solidFill>
                <a:effectLst/>
              </a:rPr>
              <a:t> </a:t>
            </a:r>
            <a:r>
              <a:rPr lang="zh-TW" altLang="en-US" sz="4000" dirty="0" smtClean="0"/>
              <a:t>福利政策不同於福利國家</a:t>
            </a:r>
            <a:endParaRPr lang="zh-TW" altLang="en-US" sz="4000" dirty="0">
              <a:solidFill>
                <a:srgbClr val="7030A0"/>
              </a:solidFill>
              <a:effectLst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900113" y="1268413"/>
            <a:ext cx="8243887" cy="4979987"/>
          </a:xfrm>
        </p:spPr>
        <p:txBody>
          <a:bodyPr>
            <a:noAutofit/>
          </a:bodyPr>
          <a:lstStyle/>
          <a:p>
            <a:pPr marL="858837" lvl="1" indent="-514350">
              <a:buFont typeface="+mj-lt"/>
              <a:buAutoNum type="arabicParenR"/>
            </a:pPr>
            <a:r>
              <a:rPr lang="zh-TW" altLang="en-US" sz="2800" dirty="0" smtClean="0"/>
              <a:t>福利政策：</a:t>
            </a:r>
            <a:endParaRPr lang="en-US" altLang="zh-TW" sz="2800" dirty="0" smtClean="0"/>
          </a:p>
          <a:p>
            <a:pPr marL="1208087" lvl="2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政府政策，執政者的承諾</a:t>
            </a:r>
            <a:endParaRPr lang="en-US" altLang="zh-TW" sz="2800" dirty="0" smtClean="0"/>
          </a:p>
          <a:p>
            <a:pPr marL="1208087" lvl="2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隨政黨執政而可能變更。</a:t>
            </a:r>
            <a:endParaRPr lang="en-US" altLang="zh-TW" sz="2800" dirty="0" smtClean="0"/>
          </a:p>
          <a:p>
            <a:pPr marL="1208087" lvl="2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美國、台灣。</a:t>
            </a:r>
            <a:endParaRPr lang="en-US" altLang="zh-TW" sz="2800" dirty="0" smtClean="0"/>
          </a:p>
          <a:p>
            <a:pPr marL="858837" lvl="1" indent="-514350">
              <a:buFont typeface="+mj-lt"/>
              <a:buAutoNum type="arabicParenR"/>
            </a:pPr>
            <a:r>
              <a:rPr lang="zh-TW" altLang="en-US" sz="2800" dirty="0" smtClean="0"/>
              <a:t>福利國家：</a:t>
            </a:r>
            <a:endParaRPr lang="en-US" altLang="zh-TW" sz="2800" dirty="0" smtClean="0"/>
          </a:p>
          <a:p>
            <a:pPr marL="1208087" lvl="2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國家政體，國家的承諾，憲法、君王詔令。</a:t>
            </a:r>
            <a:endParaRPr lang="en-US" altLang="zh-TW" sz="2800" dirty="0" smtClean="0"/>
          </a:p>
          <a:p>
            <a:pPr marL="1208087" lvl="2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不因政黨更替而改變。</a:t>
            </a:r>
            <a:endParaRPr lang="en-US" altLang="zh-TW" sz="2800" dirty="0" smtClean="0"/>
          </a:p>
          <a:p>
            <a:pPr marL="1208087" lvl="2" indent="-514350">
              <a:buFont typeface="Wingdings" pitchFamily="2" charset="2"/>
              <a:buAutoNum type="circleNumWdWhitePlain"/>
            </a:pPr>
            <a:r>
              <a:rPr lang="zh-TW" altLang="en-US" sz="2800" dirty="0" smtClean="0"/>
              <a:t>瑞典、德國。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539552" y="260648"/>
            <a:ext cx="7344816" cy="864096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ea typeface="+mn-ea"/>
                <a:cs typeface="+mj-cs"/>
              </a:rPr>
              <a:t>7.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ea typeface="+mn-ea"/>
                <a:cs typeface="+mj-cs"/>
              </a:rPr>
              <a:t>  </a:t>
            </a:r>
            <a:r>
              <a:rPr kumimoji="0" lang="zh-TW" altLang="zh-TW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ea typeface="+mj-ea"/>
                <a:cs typeface="+mj-cs"/>
              </a:rPr>
              <a:t>經濟體</a:t>
            </a:r>
            <a:r>
              <a:rPr kumimoji="0" lang="zh-TW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uLnTx/>
                <a:uFillTx/>
                <a:ea typeface="+mj-ea"/>
                <a:cs typeface="+mj-cs"/>
              </a:rPr>
              <a:t>制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ea typeface="+mn-ea"/>
              <a:cs typeface="+mj-cs"/>
            </a:endParaRPr>
          </a:p>
        </p:txBody>
      </p:sp>
      <p:sp>
        <p:nvSpPr>
          <p:cNvPr id="3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2C9FA-1F3C-48EA-AAFE-C3C2FB994422}" type="slidenum">
              <a:rPr lang="zh-TW" altLang="en-US" smtClean="0"/>
              <a:pPr>
                <a:defRPr/>
              </a:pPr>
              <a:t>9</a:t>
            </a:fld>
            <a:endParaRPr lang="en-US" altLang="zh-TW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635896" y="3933056"/>
            <a:ext cx="3708920" cy="648072"/>
          </a:xfrm>
          <a:prstGeom prst="rect">
            <a:avLst/>
          </a:prstGeom>
        </p:spPr>
        <p:txBody>
          <a:bodyPr/>
          <a:lstStyle/>
          <a:p>
            <a:pPr marL="533400" marR="0" lvl="1" indent="-53340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Char char="u"/>
              <a:tabLst/>
              <a:defRPr/>
            </a:pPr>
            <a:r>
              <a:rPr kumimoji="0" lang="zh-TW" alt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法西斯</a:t>
            </a:r>
            <a:endParaRPr kumimoji="0" lang="en-US" altLang="zh-TW" sz="2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5" name="直線接點 4"/>
          <p:cNvCxnSpPr/>
          <p:nvPr/>
        </p:nvCxnSpPr>
        <p:spPr bwMode="auto">
          <a:xfrm flipV="1">
            <a:off x="1943200" y="5949280"/>
            <a:ext cx="5832648" cy="7200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6" name="直線接點 5"/>
          <p:cNvCxnSpPr/>
          <p:nvPr/>
        </p:nvCxnSpPr>
        <p:spPr bwMode="auto">
          <a:xfrm>
            <a:off x="1943200" y="2060848"/>
            <a:ext cx="0" cy="39604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7" name="矩形 6"/>
          <p:cNvSpPr/>
          <p:nvPr/>
        </p:nvSpPr>
        <p:spPr>
          <a:xfrm>
            <a:off x="4067944" y="6165304"/>
            <a:ext cx="26642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lvl="1" indent="-533400" eaLnBrk="0" hangingPunct="0">
              <a:spcBef>
                <a:spcPct val="20000"/>
              </a:spcBef>
              <a:buClr>
                <a:srgbClr val="669999"/>
              </a:buClr>
              <a:buSzPct val="70000"/>
            </a:pPr>
            <a:r>
              <a:rPr lang="zh-TW" altLang="en-US" sz="2800" b="1" kern="0" dirty="0" smtClean="0">
                <a:solidFill>
                  <a:srgbClr val="000000"/>
                </a:solidFill>
                <a:latin typeface="Arial"/>
                <a:ea typeface="新細明體"/>
              </a:rPr>
              <a:t>國有企業比例</a:t>
            </a:r>
            <a:endParaRPr lang="zh-TW" altLang="zh-TW" sz="2800" b="1" kern="0" dirty="0" smtClean="0">
              <a:solidFill>
                <a:srgbClr val="000000"/>
              </a:solidFill>
              <a:latin typeface="Arial"/>
              <a:ea typeface="新細明體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79104" y="2276872"/>
            <a:ext cx="64807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lvl="1" indent="-533400" eaLnBrk="0" hangingPunct="0">
              <a:spcBef>
                <a:spcPct val="20000"/>
              </a:spcBef>
              <a:buClr>
                <a:srgbClr val="669999"/>
              </a:buClr>
              <a:buSzPct val="70000"/>
            </a:pPr>
            <a:r>
              <a:rPr lang="zh-TW" altLang="en-US" sz="2800" b="1" kern="0" dirty="0" smtClean="0">
                <a:solidFill>
                  <a:srgbClr val="000000"/>
                </a:solidFill>
                <a:latin typeface="Arial"/>
                <a:ea typeface="新細明體"/>
              </a:rPr>
              <a:t>人</a:t>
            </a:r>
            <a:endParaRPr lang="en-US" altLang="zh-TW" sz="2800" b="1" kern="0" dirty="0" smtClean="0">
              <a:solidFill>
                <a:srgbClr val="000000"/>
              </a:solidFill>
              <a:latin typeface="Arial"/>
              <a:ea typeface="新細明體"/>
            </a:endParaRPr>
          </a:p>
          <a:p>
            <a:pPr marL="533400" lvl="1" indent="-533400" eaLnBrk="0" hangingPunct="0">
              <a:spcBef>
                <a:spcPct val="20000"/>
              </a:spcBef>
              <a:buClr>
                <a:srgbClr val="669999"/>
              </a:buClr>
              <a:buSzPct val="70000"/>
            </a:pPr>
            <a:r>
              <a:rPr lang="zh-TW" altLang="en-US" sz="2800" b="1" kern="0" dirty="0" smtClean="0">
                <a:solidFill>
                  <a:srgbClr val="000000"/>
                </a:solidFill>
                <a:latin typeface="Arial"/>
                <a:ea typeface="新細明體"/>
              </a:rPr>
              <a:t>民</a:t>
            </a:r>
            <a:endParaRPr lang="en-US" altLang="zh-TW" sz="2800" b="1" kern="0" dirty="0" smtClean="0">
              <a:solidFill>
                <a:srgbClr val="000000"/>
              </a:solidFill>
              <a:latin typeface="Arial"/>
              <a:ea typeface="新細明體"/>
            </a:endParaRPr>
          </a:p>
          <a:p>
            <a:pPr marL="533400" lvl="1" indent="-533400" eaLnBrk="0" hangingPunct="0">
              <a:spcBef>
                <a:spcPct val="20000"/>
              </a:spcBef>
              <a:buClr>
                <a:srgbClr val="669999"/>
              </a:buClr>
              <a:buSzPct val="70000"/>
            </a:pPr>
            <a:r>
              <a:rPr lang="zh-TW" altLang="en-US" sz="2800" b="1" kern="0" dirty="0" smtClean="0">
                <a:solidFill>
                  <a:srgbClr val="000000"/>
                </a:solidFill>
                <a:latin typeface="Arial"/>
                <a:ea typeface="新細明體"/>
              </a:rPr>
              <a:t>租</a:t>
            </a:r>
            <a:endParaRPr lang="en-US" altLang="zh-TW" sz="2800" b="1" kern="0" dirty="0" smtClean="0">
              <a:solidFill>
                <a:srgbClr val="000000"/>
              </a:solidFill>
              <a:latin typeface="Arial"/>
              <a:ea typeface="新細明體"/>
            </a:endParaRPr>
          </a:p>
          <a:p>
            <a:pPr marL="533400" lvl="1" indent="-533400" eaLnBrk="0" hangingPunct="0">
              <a:spcBef>
                <a:spcPct val="20000"/>
              </a:spcBef>
              <a:buClr>
                <a:srgbClr val="669999"/>
              </a:buClr>
              <a:buSzPct val="70000"/>
            </a:pPr>
            <a:r>
              <a:rPr lang="zh-TW" altLang="en-US" sz="2800" b="1" kern="0" dirty="0" smtClean="0">
                <a:solidFill>
                  <a:srgbClr val="000000"/>
                </a:solidFill>
                <a:latin typeface="Arial"/>
                <a:ea typeface="新細明體"/>
              </a:rPr>
              <a:t>稅</a:t>
            </a:r>
            <a:endParaRPr lang="en-US" altLang="zh-TW" sz="2800" b="1" kern="0" dirty="0" smtClean="0">
              <a:solidFill>
                <a:srgbClr val="000000"/>
              </a:solidFill>
              <a:latin typeface="Arial"/>
              <a:ea typeface="新細明體"/>
            </a:endParaRPr>
          </a:p>
          <a:p>
            <a:pPr marL="533400" lvl="1" indent="-533400" eaLnBrk="0" hangingPunct="0">
              <a:spcBef>
                <a:spcPct val="20000"/>
              </a:spcBef>
              <a:buClr>
                <a:srgbClr val="669999"/>
              </a:buClr>
              <a:buSzPct val="70000"/>
            </a:pPr>
            <a:r>
              <a:rPr lang="zh-TW" altLang="en-US" sz="2800" b="1" kern="0" dirty="0" smtClean="0">
                <a:solidFill>
                  <a:srgbClr val="000000"/>
                </a:solidFill>
                <a:latin typeface="Arial"/>
                <a:ea typeface="新細明體"/>
              </a:rPr>
              <a:t>負</a:t>
            </a:r>
            <a:endParaRPr lang="en-US" altLang="zh-TW" sz="2800" b="1" kern="0" dirty="0" smtClean="0">
              <a:solidFill>
                <a:srgbClr val="000000"/>
              </a:solidFill>
              <a:latin typeface="Arial"/>
              <a:ea typeface="新細明體"/>
            </a:endParaRPr>
          </a:p>
          <a:p>
            <a:pPr marL="533400" lvl="1" indent="-533400" eaLnBrk="0" hangingPunct="0">
              <a:spcBef>
                <a:spcPct val="20000"/>
              </a:spcBef>
              <a:buClr>
                <a:srgbClr val="669999"/>
              </a:buClr>
              <a:buSzPct val="70000"/>
            </a:pPr>
            <a:r>
              <a:rPr lang="zh-TW" altLang="en-US" sz="2800" b="1" kern="0" dirty="0" smtClean="0">
                <a:solidFill>
                  <a:srgbClr val="000000"/>
                </a:solidFill>
                <a:latin typeface="Arial"/>
                <a:ea typeface="新細明體"/>
              </a:rPr>
              <a:t>擔</a:t>
            </a:r>
            <a:endParaRPr lang="zh-TW" altLang="zh-TW" sz="2800" b="1" kern="0" dirty="0" smtClean="0">
              <a:solidFill>
                <a:srgbClr val="000000"/>
              </a:solidFill>
              <a:latin typeface="Arial"/>
              <a:ea typeface="新細明體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943200" y="6093296"/>
            <a:ext cx="9361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lvl="1" indent="-533400" eaLnBrk="0" hangingPunct="0">
              <a:spcBef>
                <a:spcPct val="20000"/>
              </a:spcBef>
              <a:buClr>
                <a:srgbClr val="669999"/>
              </a:buClr>
              <a:buSzPct val="70000"/>
            </a:pPr>
            <a:r>
              <a:rPr lang="en-US" altLang="zh-TW" sz="2400" kern="0" dirty="0" smtClean="0">
                <a:solidFill>
                  <a:srgbClr val="000000"/>
                </a:solidFill>
                <a:latin typeface="Arial"/>
                <a:ea typeface="新細明體"/>
              </a:rPr>
              <a:t>0%</a:t>
            </a:r>
            <a:endParaRPr lang="zh-TW" altLang="zh-TW" sz="2400" kern="0" dirty="0" smtClean="0">
              <a:solidFill>
                <a:srgbClr val="000000"/>
              </a:solidFill>
              <a:latin typeface="Arial"/>
              <a:ea typeface="新細明體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151112" y="5589240"/>
            <a:ext cx="7200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lvl="1" indent="-533400" eaLnBrk="0" hangingPunct="0">
              <a:spcBef>
                <a:spcPct val="20000"/>
              </a:spcBef>
              <a:buClr>
                <a:srgbClr val="669999"/>
              </a:buClr>
              <a:buSzPct val="70000"/>
            </a:pPr>
            <a:r>
              <a:rPr lang="en-US" altLang="zh-TW" sz="2400" kern="0" dirty="0" smtClean="0">
                <a:solidFill>
                  <a:srgbClr val="000000"/>
                </a:solidFill>
                <a:latin typeface="Arial"/>
                <a:ea typeface="新細明體"/>
              </a:rPr>
              <a:t>0%</a:t>
            </a:r>
            <a:endParaRPr lang="zh-TW" altLang="zh-TW" sz="2400" kern="0" dirty="0" smtClean="0">
              <a:solidFill>
                <a:srgbClr val="000000"/>
              </a:solidFill>
              <a:latin typeface="Arial"/>
              <a:ea typeface="新細明體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115616" y="1268760"/>
            <a:ext cx="10801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lvl="1" indent="-533400" eaLnBrk="0" hangingPunct="0">
              <a:spcBef>
                <a:spcPct val="20000"/>
              </a:spcBef>
              <a:buClr>
                <a:srgbClr val="669999"/>
              </a:buClr>
              <a:buSzPct val="70000"/>
            </a:pPr>
            <a:r>
              <a:rPr lang="en-US" altLang="zh-TW" sz="2400" kern="0" dirty="0" smtClean="0">
                <a:solidFill>
                  <a:srgbClr val="000000"/>
                </a:solidFill>
                <a:latin typeface="Arial"/>
                <a:ea typeface="新細明體"/>
              </a:rPr>
              <a:t>100%</a:t>
            </a:r>
            <a:endParaRPr lang="zh-TW" altLang="zh-TW" sz="2400" kern="0" dirty="0" smtClean="0">
              <a:solidFill>
                <a:srgbClr val="000000"/>
              </a:solidFill>
              <a:latin typeface="Arial"/>
              <a:ea typeface="新細明體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7487816" y="6093296"/>
            <a:ext cx="10801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lvl="1" indent="-533400" eaLnBrk="0" hangingPunct="0">
              <a:spcBef>
                <a:spcPct val="20000"/>
              </a:spcBef>
              <a:buClr>
                <a:srgbClr val="669999"/>
              </a:buClr>
              <a:buSzPct val="70000"/>
            </a:pPr>
            <a:r>
              <a:rPr lang="en-US" altLang="zh-TW" sz="2400" kern="0" dirty="0" smtClean="0">
                <a:solidFill>
                  <a:srgbClr val="000000"/>
                </a:solidFill>
                <a:latin typeface="Arial"/>
                <a:ea typeface="新細明體"/>
              </a:rPr>
              <a:t>100%</a:t>
            </a:r>
            <a:endParaRPr lang="zh-TW" altLang="zh-TW" sz="2400" kern="0" dirty="0" smtClean="0">
              <a:solidFill>
                <a:srgbClr val="000000"/>
              </a:solidFill>
              <a:latin typeface="Arial"/>
              <a:ea typeface="新細明體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771800" y="4797152"/>
            <a:ext cx="21595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lvl="1" indent="-533400" eaLnBrk="0" hangingPunct="0">
              <a:spcBef>
                <a:spcPct val="20000"/>
              </a:spcBef>
              <a:buClr>
                <a:srgbClr val="669999"/>
              </a:buClr>
              <a:buSzPct val="70000"/>
              <a:buFont typeface="Wingdings" pitchFamily="2" charset="2"/>
              <a:buChar char="n"/>
            </a:pPr>
            <a:r>
              <a:rPr lang="zh-TW" altLang="zh-TW" sz="2800" b="1" kern="0" dirty="0" smtClean="0">
                <a:solidFill>
                  <a:schemeClr val="accent1">
                    <a:lumMod val="75000"/>
                  </a:schemeClr>
                </a:solidFill>
                <a:latin typeface="Arial"/>
                <a:ea typeface="新細明體"/>
              </a:rPr>
              <a:t>市場經濟</a:t>
            </a:r>
            <a:endParaRPr lang="en-US" altLang="zh-TW" sz="2800" b="1" kern="0" dirty="0" smtClean="0">
              <a:solidFill>
                <a:schemeClr val="accent1">
                  <a:lumMod val="75000"/>
                </a:schemeClr>
              </a:solidFill>
              <a:latin typeface="Arial"/>
              <a:ea typeface="新細明體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228184" y="5085184"/>
            <a:ext cx="21595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lvl="1" indent="-533400" eaLnBrk="0" hangingPunct="0">
              <a:spcBef>
                <a:spcPct val="20000"/>
              </a:spcBef>
              <a:buClr>
                <a:srgbClr val="669999"/>
              </a:buClr>
              <a:buSzPct val="70000"/>
              <a:buFont typeface="Wingdings" pitchFamily="2" charset="2"/>
              <a:buChar char="u"/>
            </a:pPr>
            <a:r>
              <a:rPr lang="zh-TW" altLang="zh-TW" sz="2800" b="1" kern="0" dirty="0" smtClean="0">
                <a:solidFill>
                  <a:schemeClr val="accent5">
                    <a:lumMod val="50000"/>
                  </a:schemeClr>
                </a:solidFill>
                <a:latin typeface="Arial"/>
                <a:ea typeface="新細明體"/>
              </a:rPr>
              <a:t>計畫經濟</a:t>
            </a:r>
          </a:p>
        </p:txBody>
      </p:sp>
      <p:sp>
        <p:nvSpPr>
          <p:cNvPr id="15" name="矩形 14"/>
          <p:cNvSpPr/>
          <p:nvPr/>
        </p:nvSpPr>
        <p:spPr>
          <a:xfrm>
            <a:off x="2411760" y="2996952"/>
            <a:ext cx="21595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lvl="1" indent="-533400" eaLnBrk="0" hangingPunct="0">
              <a:spcBef>
                <a:spcPct val="20000"/>
              </a:spcBef>
              <a:buClr>
                <a:srgbClr val="669999"/>
              </a:buClr>
              <a:buSzPct val="70000"/>
              <a:buFont typeface="Wingdings" pitchFamily="2" charset="2"/>
              <a:buChar char="l"/>
            </a:pPr>
            <a:r>
              <a:rPr lang="zh-TW" altLang="en-US" sz="2800" b="1" kern="0" dirty="0" smtClean="0">
                <a:solidFill>
                  <a:srgbClr val="FF0000"/>
                </a:solidFill>
                <a:latin typeface="Arial"/>
                <a:ea typeface="新細明體"/>
              </a:rPr>
              <a:t>福利</a:t>
            </a:r>
            <a:r>
              <a:rPr lang="zh-TW" altLang="zh-TW" sz="2800" b="1" kern="0" dirty="0" smtClean="0">
                <a:solidFill>
                  <a:srgbClr val="FF0000"/>
                </a:solidFill>
                <a:latin typeface="Arial"/>
                <a:ea typeface="新細明體"/>
              </a:rPr>
              <a:t>經濟</a:t>
            </a:r>
            <a:endParaRPr lang="en-US" altLang="zh-TW" sz="2800" b="1" kern="0" dirty="0" smtClean="0">
              <a:solidFill>
                <a:srgbClr val="FF0000"/>
              </a:solidFill>
              <a:latin typeface="Arial"/>
              <a:ea typeface="新細明體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5292080" y="3501008"/>
            <a:ext cx="21595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lvl="1" indent="-533400" eaLnBrk="0" hangingPunct="0">
              <a:spcBef>
                <a:spcPct val="20000"/>
              </a:spcBef>
              <a:buClr>
                <a:srgbClr val="669999"/>
              </a:buClr>
              <a:buSzPct val="70000"/>
              <a:buFont typeface="Wingdings" pitchFamily="2" charset="2"/>
              <a:buChar char="l"/>
            </a:pPr>
            <a:r>
              <a:rPr lang="zh-TW" altLang="en-US" sz="2800" b="1" kern="0" dirty="0" smtClean="0">
                <a:solidFill>
                  <a:srgbClr val="7030A0"/>
                </a:solidFill>
                <a:latin typeface="Arial"/>
                <a:ea typeface="新細明體"/>
              </a:rPr>
              <a:t>混合</a:t>
            </a:r>
            <a:r>
              <a:rPr lang="zh-TW" altLang="zh-TW" sz="2800" b="1" kern="0" dirty="0" smtClean="0">
                <a:solidFill>
                  <a:srgbClr val="7030A0"/>
                </a:solidFill>
                <a:latin typeface="Arial"/>
                <a:ea typeface="新細明體"/>
              </a:rPr>
              <a:t>經濟</a:t>
            </a:r>
            <a:endParaRPr lang="en-US" altLang="zh-TW" sz="2800" b="1" kern="0" dirty="0" smtClean="0">
              <a:solidFill>
                <a:srgbClr val="7030A0"/>
              </a:solidFill>
              <a:latin typeface="Arial"/>
              <a:ea typeface="新細明體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中庸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中庸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中庸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哥林多柱設計範本">
  <a:themeElements>
    <a:clrScheme name="哥林多柱設計範本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哥林多柱設計範本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5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5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哥林多柱設計範本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AE06-knowledge-171019</Template>
  <TotalTime>819</TotalTime>
  <Words>4866</Words>
  <Application>Microsoft Office PowerPoint</Application>
  <PresentationFormat>如螢幕大小 (4:3)</PresentationFormat>
  <Paragraphs>586</Paragraphs>
  <Slides>72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3</vt:i4>
      </vt:variant>
      <vt:variant>
        <vt:lpstr>投影片標題</vt:lpstr>
      </vt:variant>
      <vt:variant>
        <vt:i4>72</vt:i4>
      </vt:variant>
    </vt:vector>
  </HeadingPairs>
  <TitlesOfParts>
    <vt:vector size="75" baseType="lpstr">
      <vt:lpstr>中庸</vt:lpstr>
      <vt:lpstr>哥林多柱設計範本</vt:lpstr>
      <vt:lpstr>Network</vt:lpstr>
      <vt:lpstr>ECON1003 經濟學  12   社會安全與福利</vt:lpstr>
      <vt:lpstr>一、  西方的福利國思想</vt:lpstr>
      <vt:lpstr>投影片 3</vt:lpstr>
      <vt:lpstr>2. 社會主義一世紀</vt:lpstr>
      <vt:lpstr>3.  熱的社會主義喪失信譽</vt:lpstr>
      <vt:lpstr>4. 西方福利國家的興起</vt:lpstr>
      <vt:lpstr>5. 福利國家沒有明確的含義</vt:lpstr>
      <vt:lpstr>6.  福利政策不同於福利國家</vt:lpstr>
      <vt:lpstr>投影片 9</vt:lpstr>
      <vt:lpstr>二、  瑞典的福利體制</vt:lpstr>
      <vt:lpstr>1.  瑞典的三項傳統</vt:lpstr>
      <vt:lpstr>投影片 12</vt:lpstr>
      <vt:lpstr>投影片 13</vt:lpstr>
      <vt:lpstr>投影片 14</vt:lpstr>
      <vt:lpstr>投影片 15</vt:lpstr>
      <vt:lpstr>6.  成功的瑞典模型</vt:lpstr>
      <vt:lpstr>投影片 17</vt:lpstr>
      <vt:lpstr>投影片 18</vt:lpstr>
      <vt:lpstr>投影片 19</vt:lpstr>
      <vt:lpstr>三、  德國的發展</vt:lpstr>
      <vt:lpstr>1.  戰前德國</vt:lpstr>
      <vt:lpstr>2.  二戰後的西德（西佔區）</vt:lpstr>
      <vt:lpstr>3.   二戰後初期的政策</vt:lpstr>
      <vt:lpstr>4.  1970年代</vt:lpstr>
      <vt:lpstr>5.  1980 年代後期</vt:lpstr>
      <vt:lpstr>6.  哈茲就業方案：Hartz-Konzept</vt:lpstr>
      <vt:lpstr>四、  英國的發展</vt:lpstr>
      <vt:lpstr>1.  早期的英國</vt:lpstr>
      <vt:lpstr>2.  德國興起的威脅</vt:lpstr>
      <vt:lpstr>3.  自由黨的福利政策</vt:lpstr>
      <vt:lpstr>4.  一戰後的福利立法</vt:lpstr>
      <vt:lpstr>5.  社會權利</vt:lpstr>
      <vt:lpstr>6.   凱因斯的經濟管理政策</vt:lpstr>
      <vt:lpstr>7.   建設福利國家</vt:lpstr>
      <vt:lpstr>8. 柴契爾的改革</vt:lpstr>
      <vt:lpstr>五、  貧窮</vt:lpstr>
      <vt:lpstr>投影片 37</vt:lpstr>
      <vt:lpstr>投影片 38</vt:lpstr>
      <vt:lpstr>投影片 39</vt:lpstr>
      <vt:lpstr>投影片 40</vt:lpstr>
      <vt:lpstr>投影片 41</vt:lpstr>
      <vt:lpstr>投影片 42</vt:lpstr>
      <vt:lpstr>六、  所得與財富分配</vt:lpstr>
      <vt:lpstr>1.  所得分配</vt:lpstr>
      <vt:lpstr>投影片 45</vt:lpstr>
      <vt:lpstr>投影片 46</vt:lpstr>
      <vt:lpstr>投影片 47</vt:lpstr>
      <vt:lpstr>投影片 48</vt:lpstr>
      <vt:lpstr>投影片 49</vt:lpstr>
      <vt:lpstr>投影片 50</vt:lpstr>
      <vt:lpstr>投影片 51</vt:lpstr>
      <vt:lpstr>投影片 52</vt:lpstr>
      <vt:lpstr>投影片 53</vt:lpstr>
      <vt:lpstr>投影片 54</vt:lpstr>
      <vt:lpstr>投影片 55</vt:lpstr>
      <vt:lpstr>七、  社會保障</vt:lpstr>
      <vt:lpstr>1.  社會保障</vt:lpstr>
      <vt:lpstr>投影片 58</vt:lpstr>
      <vt:lpstr>投影片 59</vt:lpstr>
      <vt:lpstr>投影片 60</vt:lpstr>
      <vt:lpstr>5. 社會福利</vt:lpstr>
      <vt:lpstr>投影片 62</vt:lpstr>
      <vt:lpstr>7.  福利政策的爭議</vt:lpstr>
      <vt:lpstr>投影片 64</vt:lpstr>
      <vt:lpstr>八、  失敗的福利國家</vt:lpstr>
      <vt:lpstr>1.  委內瑞拉的社會主義</vt:lpstr>
      <vt:lpstr>2.  別為我哭泣，阿根廷</vt:lpstr>
      <vt:lpstr>3. 阿根廷與巴西的輪迴</vt:lpstr>
      <vt:lpstr>4.   希臘的失敗民主</vt:lpstr>
      <vt:lpstr>5.  義大利 </vt:lpstr>
      <vt:lpstr>6.   義大利的遺憾</vt:lpstr>
      <vt:lpstr>投影片 72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福利政策的發展</dc:title>
  <dc:creator>cs1101</dc:creator>
  <cp:lastModifiedBy>Chunsin Hwang</cp:lastModifiedBy>
  <cp:revision>165</cp:revision>
  <dcterms:created xsi:type="dcterms:W3CDTF">2017-10-03T23:03:09Z</dcterms:created>
  <dcterms:modified xsi:type="dcterms:W3CDTF">2018-12-23T13:27:13Z</dcterms:modified>
</cp:coreProperties>
</file>